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79" r:id="rId6"/>
    <p:sldId id="280" r:id="rId7"/>
    <p:sldId id="281" r:id="rId8"/>
    <p:sldId id="282" r:id="rId9"/>
    <p:sldId id="285" r:id="rId10"/>
    <p:sldId id="286" r:id="rId11"/>
    <p:sldId id="263" r:id="rId12"/>
    <p:sldId id="265" r:id="rId13"/>
    <p:sldId id="287" r:id="rId14"/>
    <p:sldId id="290" r:id="rId15"/>
    <p:sldId id="289" r:id="rId16"/>
    <p:sldId id="288" r:id="rId17"/>
    <p:sldId id="278" r:id="rId18"/>
    <p:sldId id="277" r:id="rId19"/>
    <p:sldId id="268" r:id="rId20"/>
    <p:sldId id="276" r:id="rId21"/>
    <p:sldId id="271" r:id="rId22"/>
    <p:sldId id="291" r:id="rId23"/>
    <p:sldId id="274" r:id="rId24"/>
    <p:sldId id="275" r:id="rId25"/>
    <p:sldId id="269" r:id="rId26"/>
    <p:sldId id="266" r:id="rId27"/>
    <p:sldId id="272" r:id="rId28"/>
    <p:sldId id="267" r:id="rId29"/>
    <p:sldId id="270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BD2385F-3C47-844A-8E6D-0BFBFE749A01}">
          <p14:sldIdLst>
            <p14:sldId id="256"/>
            <p14:sldId id="257"/>
            <p14:sldId id="258"/>
            <p14:sldId id="259"/>
            <p14:sldId id="279"/>
            <p14:sldId id="280"/>
            <p14:sldId id="281"/>
            <p14:sldId id="282"/>
            <p14:sldId id="285"/>
            <p14:sldId id="286"/>
            <p14:sldId id="263"/>
          </p14:sldIdLst>
        </p14:section>
        <p14:section name="Insights" id="{827B5935-9547-3149-857D-D133FF356D93}">
          <p14:sldIdLst>
            <p14:sldId id="265"/>
            <p14:sldId id="287"/>
            <p14:sldId id="290"/>
            <p14:sldId id="289"/>
            <p14:sldId id="288"/>
            <p14:sldId id="278"/>
            <p14:sldId id="277"/>
            <p14:sldId id="268"/>
            <p14:sldId id="276"/>
            <p14:sldId id="271"/>
            <p14:sldId id="291"/>
            <p14:sldId id="274"/>
            <p14:sldId id="275"/>
            <p14:sldId id="269"/>
          </p14:sldIdLst>
        </p14:section>
        <p14:section name="Conclusion" id="{500A890A-7CE6-C045-9301-781EEF710FAE}">
          <p14:sldIdLst>
            <p14:sldId id="266"/>
            <p14:sldId id="272"/>
            <p14:sldId id="267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14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Wesbite</a:t>
            </a:r>
            <a:r>
              <a:rPr lang="en-US" baseline="0"/>
              <a:t> "Visually Appealling" Perception</a:t>
            </a:r>
            <a:endParaRPr lang="en-US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Sheet1!$E$5</c:f>
              <c:strCache>
                <c:ptCount val="1"/>
                <c:pt idx="0">
                  <c:v>Visually Appealing Website</c:v>
                </c:pt>
              </c:strCache>
            </c:strRef>
          </c:tx>
          <c:invertIfNegative val="0"/>
          <c:cat>
            <c:strRef>
              <c:f>Sheet1!$D$6:$D$8</c:f>
              <c:strCache>
                <c:ptCount val="3"/>
                <c:pt idx="0">
                  <c:v>Razoo</c:v>
                </c:pt>
                <c:pt idx="1">
                  <c:v>Crowdtilt</c:v>
                </c:pt>
                <c:pt idx="2">
                  <c:v>Fundly</c:v>
                </c:pt>
              </c:strCache>
            </c:strRef>
          </c:cat>
          <c:val>
            <c:numRef>
              <c:f>Sheet1!$E$6:$E$8</c:f>
              <c:numCache>
                <c:formatCode>General</c:formatCode>
                <c:ptCount val="3"/>
                <c:pt idx="0">
                  <c:v>18.2</c:v>
                </c:pt>
                <c:pt idx="1">
                  <c:v>72.7</c:v>
                </c:pt>
                <c:pt idx="2">
                  <c:v>9.1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074745896"/>
        <c:axId val="-2074741112"/>
        <c:axId val="0"/>
      </c:bar3DChart>
      <c:catAx>
        <c:axId val="-2074745896"/>
        <c:scaling>
          <c:orientation val="minMax"/>
        </c:scaling>
        <c:delete val="0"/>
        <c:axPos val="b"/>
        <c:majorTickMark val="out"/>
        <c:minorTickMark val="none"/>
        <c:tickLblPos val="nextTo"/>
        <c:crossAx val="-2074741112"/>
        <c:crosses val="autoZero"/>
        <c:auto val="1"/>
        <c:lblAlgn val="ctr"/>
        <c:lblOffset val="100"/>
        <c:noMultiLvlLbl val="0"/>
      </c:catAx>
      <c:valAx>
        <c:axId val="-2074741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747458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Website Perceptual A-F</a:t>
            </a:r>
            <a:r>
              <a:rPr lang="en-US" baseline="0"/>
              <a:t> Grading</a:t>
            </a:r>
            <a:endParaRPr lang="en-US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Sheet1!$H$32</c:f>
              <c:strCache>
                <c:ptCount val="1"/>
                <c:pt idx="0">
                  <c:v>Grade Point Average (4.0 Scale)</c:v>
                </c:pt>
              </c:strCache>
            </c:strRef>
          </c:tx>
          <c:invertIfNegative val="0"/>
          <c:cat>
            <c:strRef>
              <c:f>Sheet1!$G$33:$G$35</c:f>
              <c:strCache>
                <c:ptCount val="3"/>
                <c:pt idx="0">
                  <c:v>Razoo</c:v>
                </c:pt>
                <c:pt idx="1">
                  <c:v>Crowdtilt</c:v>
                </c:pt>
                <c:pt idx="2">
                  <c:v>Fundly</c:v>
                </c:pt>
              </c:strCache>
            </c:strRef>
          </c:cat>
          <c:val>
            <c:numRef>
              <c:f>Sheet1!$H$33:$H$35</c:f>
              <c:numCache>
                <c:formatCode>General</c:formatCode>
                <c:ptCount val="3"/>
                <c:pt idx="0">
                  <c:v>2.7273</c:v>
                </c:pt>
                <c:pt idx="1">
                  <c:v>3.2727</c:v>
                </c:pt>
                <c:pt idx="2">
                  <c:v>2.9091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075896568"/>
        <c:axId val="-2075893048"/>
        <c:axId val="0"/>
      </c:bar3DChart>
      <c:catAx>
        <c:axId val="-2075896568"/>
        <c:scaling>
          <c:orientation val="minMax"/>
        </c:scaling>
        <c:delete val="0"/>
        <c:axPos val="b"/>
        <c:majorTickMark val="out"/>
        <c:minorTickMark val="none"/>
        <c:tickLblPos val="nextTo"/>
        <c:crossAx val="-2075893048"/>
        <c:crosses val="autoZero"/>
        <c:auto val="1"/>
        <c:lblAlgn val="ctr"/>
        <c:lblOffset val="100"/>
        <c:noMultiLvlLbl val="0"/>
      </c:catAx>
      <c:valAx>
        <c:axId val="-20758930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758965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Perception</a:t>
            </a:r>
            <a:r>
              <a:rPr lang="en-US" baseline="0" dirty="0"/>
              <a:t> of Target </a:t>
            </a:r>
            <a:r>
              <a:rPr lang="en-US" baseline="0" dirty="0" smtClean="0"/>
              <a:t>Age Segment</a:t>
            </a:r>
            <a:endParaRPr lang="en-US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Sheet1!$C$17</c:f>
              <c:strCache>
                <c:ptCount val="1"/>
                <c:pt idx="0">
                  <c:v>18-24</c:v>
                </c:pt>
              </c:strCache>
            </c:strRef>
          </c:tx>
          <c:invertIfNegative val="0"/>
          <c:cat>
            <c:strRef>
              <c:f>Sheet1!$B$18:$B$20</c:f>
              <c:strCache>
                <c:ptCount val="3"/>
                <c:pt idx="0">
                  <c:v>Razoo</c:v>
                </c:pt>
                <c:pt idx="1">
                  <c:v>Crowdtilt</c:v>
                </c:pt>
                <c:pt idx="2">
                  <c:v>Fundly</c:v>
                </c:pt>
              </c:strCache>
            </c:strRef>
          </c:cat>
          <c:val>
            <c:numRef>
              <c:f>Sheet1!$C$18:$C$20</c:f>
              <c:numCache>
                <c:formatCode>General</c:formatCode>
                <c:ptCount val="3"/>
                <c:pt idx="0">
                  <c:v>0.0</c:v>
                </c:pt>
                <c:pt idx="1">
                  <c:v>9.1</c:v>
                </c:pt>
                <c:pt idx="2">
                  <c:v>45.5</c:v>
                </c:pt>
              </c:numCache>
            </c:numRef>
          </c:val>
        </c:ser>
        <c:ser>
          <c:idx val="1"/>
          <c:order val="1"/>
          <c:tx>
            <c:strRef>
              <c:f>Sheet1!$D$17</c:f>
              <c:strCache>
                <c:ptCount val="1"/>
                <c:pt idx="0">
                  <c:v>25-30</c:v>
                </c:pt>
              </c:strCache>
            </c:strRef>
          </c:tx>
          <c:invertIfNegative val="0"/>
          <c:cat>
            <c:strRef>
              <c:f>Sheet1!$B$18:$B$20</c:f>
              <c:strCache>
                <c:ptCount val="3"/>
                <c:pt idx="0">
                  <c:v>Razoo</c:v>
                </c:pt>
                <c:pt idx="1">
                  <c:v>Crowdtilt</c:v>
                </c:pt>
                <c:pt idx="2">
                  <c:v>Fundly</c:v>
                </c:pt>
              </c:strCache>
            </c:strRef>
          </c:cat>
          <c:val>
            <c:numRef>
              <c:f>Sheet1!$D$18:$D$20</c:f>
              <c:numCache>
                <c:formatCode>General</c:formatCode>
                <c:ptCount val="3"/>
                <c:pt idx="0">
                  <c:v>36.4</c:v>
                </c:pt>
                <c:pt idx="1">
                  <c:v>63.6</c:v>
                </c:pt>
                <c:pt idx="2">
                  <c:v>27.3</c:v>
                </c:pt>
              </c:numCache>
            </c:numRef>
          </c:val>
        </c:ser>
        <c:ser>
          <c:idx val="2"/>
          <c:order val="2"/>
          <c:tx>
            <c:strRef>
              <c:f>Sheet1!$E$17</c:f>
              <c:strCache>
                <c:ptCount val="1"/>
                <c:pt idx="0">
                  <c:v>31-40</c:v>
                </c:pt>
              </c:strCache>
            </c:strRef>
          </c:tx>
          <c:invertIfNegative val="0"/>
          <c:cat>
            <c:strRef>
              <c:f>Sheet1!$B$18:$B$20</c:f>
              <c:strCache>
                <c:ptCount val="3"/>
                <c:pt idx="0">
                  <c:v>Razoo</c:v>
                </c:pt>
                <c:pt idx="1">
                  <c:v>Crowdtilt</c:v>
                </c:pt>
                <c:pt idx="2">
                  <c:v>Fundly</c:v>
                </c:pt>
              </c:strCache>
            </c:strRef>
          </c:cat>
          <c:val>
            <c:numRef>
              <c:f>Sheet1!$E$18:$E$20</c:f>
              <c:numCache>
                <c:formatCode>General</c:formatCode>
                <c:ptCount val="3"/>
                <c:pt idx="0">
                  <c:v>63.6</c:v>
                </c:pt>
                <c:pt idx="1">
                  <c:v>9.1</c:v>
                </c:pt>
                <c:pt idx="2">
                  <c:v>27.3</c:v>
                </c:pt>
              </c:numCache>
            </c:numRef>
          </c:val>
        </c:ser>
        <c:ser>
          <c:idx val="3"/>
          <c:order val="3"/>
          <c:tx>
            <c:strRef>
              <c:f>Sheet1!$F$17</c:f>
              <c:strCache>
                <c:ptCount val="1"/>
                <c:pt idx="0">
                  <c:v>41-55</c:v>
                </c:pt>
              </c:strCache>
            </c:strRef>
          </c:tx>
          <c:invertIfNegative val="0"/>
          <c:cat>
            <c:strRef>
              <c:f>Sheet1!$B$18:$B$20</c:f>
              <c:strCache>
                <c:ptCount val="3"/>
                <c:pt idx="0">
                  <c:v>Razoo</c:v>
                </c:pt>
                <c:pt idx="1">
                  <c:v>Crowdtilt</c:v>
                </c:pt>
                <c:pt idx="2">
                  <c:v>Fundly</c:v>
                </c:pt>
              </c:strCache>
            </c:strRef>
          </c:cat>
          <c:val>
            <c:numRef>
              <c:f>Sheet1!$F$18:$F$20</c:f>
              <c:numCache>
                <c:formatCode>General</c:formatCode>
                <c:ptCount val="3"/>
                <c:pt idx="0">
                  <c:v>0.0</c:v>
                </c:pt>
                <c:pt idx="1">
                  <c:v>18.2</c:v>
                </c:pt>
                <c:pt idx="2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075837336"/>
        <c:axId val="-2075834152"/>
        <c:axId val="0"/>
      </c:bar3DChart>
      <c:catAx>
        <c:axId val="-2075837336"/>
        <c:scaling>
          <c:orientation val="minMax"/>
        </c:scaling>
        <c:delete val="0"/>
        <c:axPos val="b"/>
        <c:majorTickMark val="out"/>
        <c:minorTickMark val="none"/>
        <c:tickLblPos val="nextTo"/>
        <c:crossAx val="-2075834152"/>
        <c:crosses val="autoZero"/>
        <c:auto val="1"/>
        <c:lblAlgn val="ctr"/>
        <c:lblOffset val="100"/>
        <c:noMultiLvlLbl val="0"/>
      </c:catAx>
      <c:valAx>
        <c:axId val="-207583415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20758373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Participants</a:t>
            </a:r>
            <a:r>
              <a:rPr lang="en-US" baseline="0"/>
              <a:t> Perferred Service</a:t>
            </a:r>
            <a:endParaRPr lang="en-US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Sheet1!$D$18:$D$20</c:f>
              <c:strCache>
                <c:ptCount val="3"/>
                <c:pt idx="0">
                  <c:v>Razoo</c:v>
                </c:pt>
                <c:pt idx="1">
                  <c:v>Crowdtilt</c:v>
                </c:pt>
                <c:pt idx="2">
                  <c:v>Fundly</c:v>
                </c:pt>
              </c:strCache>
            </c:strRef>
          </c:cat>
          <c:val>
            <c:numRef>
              <c:f>Sheet1!$E$18:$E$20</c:f>
              <c:numCache>
                <c:formatCode>General</c:formatCode>
                <c:ptCount val="3"/>
                <c:pt idx="0">
                  <c:v>0.0</c:v>
                </c:pt>
                <c:pt idx="1">
                  <c:v>54.5</c:v>
                </c:pt>
                <c:pt idx="2">
                  <c:v>45.5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079483352"/>
        <c:axId val="-2079480408"/>
        <c:axId val="0"/>
      </c:bar3DChart>
      <c:catAx>
        <c:axId val="-2079483352"/>
        <c:scaling>
          <c:orientation val="minMax"/>
        </c:scaling>
        <c:delete val="0"/>
        <c:axPos val="b"/>
        <c:majorTickMark val="out"/>
        <c:minorTickMark val="none"/>
        <c:tickLblPos val="nextTo"/>
        <c:crossAx val="-2079480408"/>
        <c:crosses val="autoZero"/>
        <c:auto val="1"/>
        <c:lblAlgn val="ctr"/>
        <c:lblOffset val="100"/>
        <c:noMultiLvlLbl val="0"/>
      </c:catAx>
      <c:valAx>
        <c:axId val="-2079480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794833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0521CA-351A-EC46-997E-FDE6C34051B2}" type="doc">
      <dgm:prSet loTypeId="urn:microsoft.com/office/officeart/2008/layout/VerticalCurvedList" loCatId="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8B63BFF1-2F68-A74D-82CA-1F66BA572475}">
      <dgm:prSet phldrT="[Text]"/>
      <dgm:spPr/>
      <dgm:t>
        <a:bodyPr/>
        <a:lstStyle/>
        <a:p>
          <a:r>
            <a:rPr lang="en-US" dirty="0" smtClean="0"/>
            <a:t>Market Problem</a:t>
          </a:r>
          <a:endParaRPr lang="en-US" dirty="0"/>
        </a:p>
      </dgm:t>
    </dgm:pt>
    <dgm:pt modelId="{1123C7DC-8CCA-2C4D-91E7-E7AD804A5D2C}" type="parTrans" cxnId="{696F8A7A-BF72-9248-AE91-506726787FA7}">
      <dgm:prSet/>
      <dgm:spPr/>
      <dgm:t>
        <a:bodyPr/>
        <a:lstStyle/>
        <a:p>
          <a:endParaRPr lang="en-US"/>
        </a:p>
      </dgm:t>
    </dgm:pt>
    <dgm:pt modelId="{7C797DA5-F000-F340-BD87-6B72FB3A1678}" type="sibTrans" cxnId="{696F8A7A-BF72-9248-AE91-506726787FA7}">
      <dgm:prSet/>
      <dgm:spPr/>
      <dgm:t>
        <a:bodyPr/>
        <a:lstStyle/>
        <a:p>
          <a:endParaRPr lang="en-US"/>
        </a:p>
      </dgm:t>
    </dgm:pt>
    <dgm:pt modelId="{B6E182EB-C909-374A-8A70-67B34BCD791C}">
      <dgm:prSet phldrT="[Text]"/>
      <dgm:spPr/>
      <dgm:t>
        <a:bodyPr/>
        <a:lstStyle/>
        <a:p>
          <a:r>
            <a:rPr lang="en-US" dirty="0" smtClean="0"/>
            <a:t>Market Overview</a:t>
          </a:r>
          <a:endParaRPr lang="en-US" dirty="0"/>
        </a:p>
      </dgm:t>
    </dgm:pt>
    <dgm:pt modelId="{017D95EA-784B-BC4A-A2F3-EDA66ED867F8}" type="parTrans" cxnId="{A7506F33-C4DA-3944-B014-A66D1F9B2476}">
      <dgm:prSet/>
      <dgm:spPr/>
      <dgm:t>
        <a:bodyPr/>
        <a:lstStyle/>
        <a:p>
          <a:endParaRPr lang="en-US"/>
        </a:p>
      </dgm:t>
    </dgm:pt>
    <dgm:pt modelId="{22B00C0A-34FB-DD49-97E4-198F47199E62}" type="sibTrans" cxnId="{A7506F33-C4DA-3944-B014-A66D1F9B2476}">
      <dgm:prSet/>
      <dgm:spPr/>
      <dgm:t>
        <a:bodyPr/>
        <a:lstStyle/>
        <a:p>
          <a:endParaRPr lang="en-US"/>
        </a:p>
      </dgm:t>
    </dgm:pt>
    <dgm:pt modelId="{C0131E86-E4C9-C14E-A391-43FA7A2A64FE}">
      <dgm:prSet phldrT="[Text]"/>
      <dgm:spPr/>
      <dgm:t>
        <a:bodyPr/>
        <a:lstStyle/>
        <a:p>
          <a:r>
            <a:rPr lang="en-US" dirty="0" smtClean="0"/>
            <a:t>Research Process</a:t>
          </a:r>
          <a:endParaRPr lang="en-US" dirty="0"/>
        </a:p>
      </dgm:t>
    </dgm:pt>
    <dgm:pt modelId="{BD604AA8-39A2-C940-B2AD-571788EE38EE}" type="parTrans" cxnId="{C5F7E76B-6983-E244-9627-769F2E9911CF}">
      <dgm:prSet/>
      <dgm:spPr/>
      <dgm:t>
        <a:bodyPr/>
        <a:lstStyle/>
        <a:p>
          <a:endParaRPr lang="en-US"/>
        </a:p>
      </dgm:t>
    </dgm:pt>
    <dgm:pt modelId="{99E6C8CF-F74A-6D4D-9683-03EA79F60006}" type="sibTrans" cxnId="{C5F7E76B-6983-E244-9627-769F2E9911CF}">
      <dgm:prSet/>
      <dgm:spPr/>
      <dgm:t>
        <a:bodyPr/>
        <a:lstStyle/>
        <a:p>
          <a:endParaRPr lang="en-US"/>
        </a:p>
      </dgm:t>
    </dgm:pt>
    <dgm:pt modelId="{539B888D-9355-E344-B241-0DC3F78D854A}">
      <dgm:prSet/>
      <dgm:spPr/>
      <dgm:t>
        <a:bodyPr/>
        <a:lstStyle/>
        <a:p>
          <a:r>
            <a:rPr lang="en-US" dirty="0" smtClean="0"/>
            <a:t>Market Insights</a:t>
          </a:r>
          <a:endParaRPr lang="en-US" dirty="0"/>
        </a:p>
      </dgm:t>
    </dgm:pt>
    <dgm:pt modelId="{AD1D6908-8140-7340-B24E-51A9F52B2B20}" type="parTrans" cxnId="{67EC9926-6DDB-0F42-B8FF-9D81F3B28903}">
      <dgm:prSet/>
      <dgm:spPr/>
      <dgm:t>
        <a:bodyPr/>
        <a:lstStyle/>
        <a:p>
          <a:endParaRPr lang="en-US"/>
        </a:p>
      </dgm:t>
    </dgm:pt>
    <dgm:pt modelId="{422F4AC2-044F-8C4E-A3D1-F40165FCCAE4}" type="sibTrans" cxnId="{67EC9926-6DDB-0F42-B8FF-9D81F3B28903}">
      <dgm:prSet/>
      <dgm:spPr/>
      <dgm:t>
        <a:bodyPr/>
        <a:lstStyle/>
        <a:p>
          <a:endParaRPr lang="en-US"/>
        </a:p>
      </dgm:t>
    </dgm:pt>
    <dgm:pt modelId="{128C1695-5D3D-1D4C-B60F-0E578DAEDD26}">
      <dgm:prSet/>
      <dgm:spPr/>
      <dgm:t>
        <a:bodyPr/>
        <a:lstStyle/>
        <a:p>
          <a:r>
            <a:rPr lang="en-US" dirty="0" smtClean="0"/>
            <a:t>Key Takeaways</a:t>
          </a:r>
          <a:endParaRPr lang="en-US" dirty="0"/>
        </a:p>
      </dgm:t>
    </dgm:pt>
    <dgm:pt modelId="{5CE1F8DA-08DC-CD4B-B6FE-DE42C4AFBD70}" type="parTrans" cxnId="{BA987889-3AC7-CD4C-BF02-1A7BEA7DE86F}">
      <dgm:prSet/>
      <dgm:spPr/>
      <dgm:t>
        <a:bodyPr/>
        <a:lstStyle/>
        <a:p>
          <a:endParaRPr lang="en-US"/>
        </a:p>
      </dgm:t>
    </dgm:pt>
    <dgm:pt modelId="{60576F9B-071E-784E-937A-4482E0525642}" type="sibTrans" cxnId="{BA987889-3AC7-CD4C-BF02-1A7BEA7DE86F}">
      <dgm:prSet/>
      <dgm:spPr/>
      <dgm:t>
        <a:bodyPr/>
        <a:lstStyle/>
        <a:p>
          <a:endParaRPr lang="en-US"/>
        </a:p>
      </dgm:t>
    </dgm:pt>
    <dgm:pt modelId="{E11F1838-38CF-8F46-9593-B864938DDD18}">
      <dgm:prSet/>
      <dgm:spPr/>
      <dgm:t>
        <a:bodyPr/>
        <a:lstStyle/>
        <a:p>
          <a:r>
            <a:rPr lang="en-US" dirty="0" smtClean="0"/>
            <a:t>Further Research</a:t>
          </a:r>
          <a:endParaRPr lang="en-US" dirty="0"/>
        </a:p>
      </dgm:t>
    </dgm:pt>
    <dgm:pt modelId="{3C084143-3EFB-724E-BED0-0891238D659F}" type="parTrans" cxnId="{D71672B0-F245-C44F-87A8-6D6D09FD6BF3}">
      <dgm:prSet/>
      <dgm:spPr/>
      <dgm:t>
        <a:bodyPr/>
        <a:lstStyle/>
        <a:p>
          <a:endParaRPr lang="en-US"/>
        </a:p>
      </dgm:t>
    </dgm:pt>
    <dgm:pt modelId="{E551D49D-A2E8-0D41-A11C-CD2C28370AAE}" type="sibTrans" cxnId="{D71672B0-F245-C44F-87A8-6D6D09FD6BF3}">
      <dgm:prSet/>
      <dgm:spPr/>
      <dgm:t>
        <a:bodyPr/>
        <a:lstStyle/>
        <a:p>
          <a:endParaRPr lang="en-US"/>
        </a:p>
      </dgm:t>
    </dgm:pt>
    <dgm:pt modelId="{34008382-C858-094A-AF61-E7C4217B9CF6}" type="pres">
      <dgm:prSet presAssocID="{2C0521CA-351A-EC46-997E-FDE6C34051B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BE532D0-BB86-DF48-AD59-F20BA258C316}" type="pres">
      <dgm:prSet presAssocID="{2C0521CA-351A-EC46-997E-FDE6C34051B2}" presName="Name1" presStyleCnt="0"/>
      <dgm:spPr/>
    </dgm:pt>
    <dgm:pt modelId="{FFAAF5ED-8F76-B64D-B0F7-AC7187AC9950}" type="pres">
      <dgm:prSet presAssocID="{2C0521CA-351A-EC46-997E-FDE6C34051B2}" presName="cycle" presStyleCnt="0"/>
      <dgm:spPr/>
    </dgm:pt>
    <dgm:pt modelId="{D33712E5-6418-CB46-955F-00FB79A84B21}" type="pres">
      <dgm:prSet presAssocID="{2C0521CA-351A-EC46-997E-FDE6C34051B2}" presName="srcNode" presStyleLbl="node1" presStyleIdx="0" presStyleCnt="6"/>
      <dgm:spPr/>
    </dgm:pt>
    <dgm:pt modelId="{33D4C51C-3CB4-4F4D-A202-AF5CF1A7D11C}" type="pres">
      <dgm:prSet presAssocID="{2C0521CA-351A-EC46-997E-FDE6C34051B2}" presName="conn" presStyleLbl="parChTrans1D2" presStyleIdx="0" presStyleCnt="1"/>
      <dgm:spPr/>
      <dgm:t>
        <a:bodyPr/>
        <a:lstStyle/>
        <a:p>
          <a:endParaRPr lang="en-US"/>
        </a:p>
      </dgm:t>
    </dgm:pt>
    <dgm:pt modelId="{16ED7D11-C228-F948-976C-41873309A17E}" type="pres">
      <dgm:prSet presAssocID="{2C0521CA-351A-EC46-997E-FDE6C34051B2}" presName="extraNode" presStyleLbl="node1" presStyleIdx="0" presStyleCnt="6"/>
      <dgm:spPr/>
    </dgm:pt>
    <dgm:pt modelId="{C844339F-C6F2-E342-9B04-F8B2A8BC3DCA}" type="pres">
      <dgm:prSet presAssocID="{2C0521CA-351A-EC46-997E-FDE6C34051B2}" presName="dstNode" presStyleLbl="node1" presStyleIdx="0" presStyleCnt="6"/>
      <dgm:spPr/>
    </dgm:pt>
    <dgm:pt modelId="{9A630583-393A-8E40-AF68-86525C67B383}" type="pres">
      <dgm:prSet presAssocID="{8B63BFF1-2F68-A74D-82CA-1F66BA572475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428280-A396-CC42-B5A5-133360E0F054}" type="pres">
      <dgm:prSet presAssocID="{8B63BFF1-2F68-A74D-82CA-1F66BA572475}" presName="accent_1" presStyleCnt="0"/>
      <dgm:spPr/>
    </dgm:pt>
    <dgm:pt modelId="{0F6B1C02-0088-D246-BB8F-182D7A34FC2E}" type="pres">
      <dgm:prSet presAssocID="{8B63BFF1-2F68-A74D-82CA-1F66BA572475}" presName="accentRepeatNode" presStyleLbl="solidFgAcc1" presStyleIdx="0" presStyleCnt="6"/>
      <dgm:spPr/>
    </dgm:pt>
    <dgm:pt modelId="{1FD7CBE9-C32C-444B-94F9-1057B1DFB5DE}" type="pres">
      <dgm:prSet presAssocID="{B6E182EB-C909-374A-8A70-67B34BCD791C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5CFAE4-874D-8347-955F-AC7601221155}" type="pres">
      <dgm:prSet presAssocID="{B6E182EB-C909-374A-8A70-67B34BCD791C}" presName="accent_2" presStyleCnt="0"/>
      <dgm:spPr/>
    </dgm:pt>
    <dgm:pt modelId="{E66DE11B-6104-2A4E-A7F4-0C85876B2834}" type="pres">
      <dgm:prSet presAssocID="{B6E182EB-C909-374A-8A70-67B34BCD791C}" presName="accentRepeatNode" presStyleLbl="solidFgAcc1" presStyleIdx="1" presStyleCnt="6"/>
      <dgm:spPr/>
    </dgm:pt>
    <dgm:pt modelId="{04BECA7B-63C6-1142-B0A7-F04FE00D75D6}" type="pres">
      <dgm:prSet presAssocID="{C0131E86-E4C9-C14E-A391-43FA7A2A64FE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671928-2277-9049-B279-8E499A7C52F0}" type="pres">
      <dgm:prSet presAssocID="{C0131E86-E4C9-C14E-A391-43FA7A2A64FE}" presName="accent_3" presStyleCnt="0"/>
      <dgm:spPr/>
    </dgm:pt>
    <dgm:pt modelId="{E54704AA-0936-1A41-9527-E99BD08A726F}" type="pres">
      <dgm:prSet presAssocID="{C0131E86-E4C9-C14E-A391-43FA7A2A64FE}" presName="accentRepeatNode" presStyleLbl="solidFgAcc1" presStyleIdx="2" presStyleCnt="6"/>
      <dgm:spPr/>
    </dgm:pt>
    <dgm:pt modelId="{74671142-CD3B-4F4D-ADDB-A999AE378DF2}" type="pres">
      <dgm:prSet presAssocID="{539B888D-9355-E344-B241-0DC3F78D854A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CB4F1A-59C7-0048-9D0F-5E496AFBE396}" type="pres">
      <dgm:prSet presAssocID="{539B888D-9355-E344-B241-0DC3F78D854A}" presName="accent_4" presStyleCnt="0"/>
      <dgm:spPr/>
    </dgm:pt>
    <dgm:pt modelId="{B91B6D0F-CC95-5946-B72C-CDA210A5BB56}" type="pres">
      <dgm:prSet presAssocID="{539B888D-9355-E344-B241-0DC3F78D854A}" presName="accentRepeatNode" presStyleLbl="solidFgAcc1" presStyleIdx="3" presStyleCnt="6"/>
      <dgm:spPr/>
    </dgm:pt>
    <dgm:pt modelId="{35D9AFC2-E36A-6545-AFB4-C35695E6DEF8}" type="pres">
      <dgm:prSet presAssocID="{128C1695-5D3D-1D4C-B60F-0E578DAEDD26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B19B7D-69A3-BA49-B323-5F70C23D7C4D}" type="pres">
      <dgm:prSet presAssocID="{128C1695-5D3D-1D4C-B60F-0E578DAEDD26}" presName="accent_5" presStyleCnt="0"/>
      <dgm:spPr/>
    </dgm:pt>
    <dgm:pt modelId="{2DF1F8FC-9979-154A-8517-31F59C1A35C5}" type="pres">
      <dgm:prSet presAssocID="{128C1695-5D3D-1D4C-B60F-0E578DAEDD26}" presName="accentRepeatNode" presStyleLbl="solidFgAcc1" presStyleIdx="4" presStyleCnt="6"/>
      <dgm:spPr/>
    </dgm:pt>
    <dgm:pt modelId="{89DD02E4-9FA9-5246-9BBD-9D6CC175338F}" type="pres">
      <dgm:prSet presAssocID="{E11F1838-38CF-8F46-9593-B864938DDD18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EA8C11-CBF7-1B4E-9AB2-A0AA766AAC45}" type="pres">
      <dgm:prSet presAssocID="{E11F1838-38CF-8F46-9593-B864938DDD18}" presName="accent_6" presStyleCnt="0"/>
      <dgm:spPr/>
    </dgm:pt>
    <dgm:pt modelId="{8AE0D1E7-0397-9B41-922D-70AEC9B9D9CB}" type="pres">
      <dgm:prSet presAssocID="{E11F1838-38CF-8F46-9593-B864938DDD18}" presName="accentRepeatNode" presStyleLbl="solidFgAcc1" presStyleIdx="5" presStyleCnt="6"/>
      <dgm:spPr/>
    </dgm:pt>
  </dgm:ptLst>
  <dgm:cxnLst>
    <dgm:cxn modelId="{D71672B0-F245-C44F-87A8-6D6D09FD6BF3}" srcId="{2C0521CA-351A-EC46-997E-FDE6C34051B2}" destId="{E11F1838-38CF-8F46-9593-B864938DDD18}" srcOrd="5" destOrd="0" parTransId="{3C084143-3EFB-724E-BED0-0891238D659F}" sibTransId="{E551D49D-A2E8-0D41-A11C-CD2C28370AAE}"/>
    <dgm:cxn modelId="{AD6FA9E2-52D7-2747-8879-27981C1D9D78}" type="presOf" srcId="{2C0521CA-351A-EC46-997E-FDE6C34051B2}" destId="{34008382-C858-094A-AF61-E7C4217B9CF6}" srcOrd="0" destOrd="0" presId="urn:microsoft.com/office/officeart/2008/layout/VerticalCurvedList"/>
    <dgm:cxn modelId="{DE172E17-E9CF-0946-8076-D8CA3172FD8A}" type="presOf" srcId="{C0131E86-E4C9-C14E-A391-43FA7A2A64FE}" destId="{04BECA7B-63C6-1142-B0A7-F04FE00D75D6}" srcOrd="0" destOrd="0" presId="urn:microsoft.com/office/officeart/2008/layout/VerticalCurvedList"/>
    <dgm:cxn modelId="{617E7437-4F2D-A643-8FF4-5A89DC4D5B05}" type="presOf" srcId="{7C797DA5-F000-F340-BD87-6B72FB3A1678}" destId="{33D4C51C-3CB4-4F4D-A202-AF5CF1A7D11C}" srcOrd="0" destOrd="0" presId="urn:microsoft.com/office/officeart/2008/layout/VerticalCurvedList"/>
    <dgm:cxn modelId="{BA987889-3AC7-CD4C-BF02-1A7BEA7DE86F}" srcId="{2C0521CA-351A-EC46-997E-FDE6C34051B2}" destId="{128C1695-5D3D-1D4C-B60F-0E578DAEDD26}" srcOrd="4" destOrd="0" parTransId="{5CE1F8DA-08DC-CD4B-B6FE-DE42C4AFBD70}" sibTransId="{60576F9B-071E-784E-937A-4482E0525642}"/>
    <dgm:cxn modelId="{A7506F33-C4DA-3944-B014-A66D1F9B2476}" srcId="{2C0521CA-351A-EC46-997E-FDE6C34051B2}" destId="{B6E182EB-C909-374A-8A70-67B34BCD791C}" srcOrd="1" destOrd="0" parTransId="{017D95EA-784B-BC4A-A2F3-EDA66ED867F8}" sibTransId="{22B00C0A-34FB-DD49-97E4-198F47199E62}"/>
    <dgm:cxn modelId="{696F8A7A-BF72-9248-AE91-506726787FA7}" srcId="{2C0521CA-351A-EC46-997E-FDE6C34051B2}" destId="{8B63BFF1-2F68-A74D-82CA-1F66BA572475}" srcOrd="0" destOrd="0" parTransId="{1123C7DC-8CCA-2C4D-91E7-E7AD804A5D2C}" sibTransId="{7C797DA5-F000-F340-BD87-6B72FB3A1678}"/>
    <dgm:cxn modelId="{307BFF28-8511-9F41-AEF9-3BC3B087A084}" type="presOf" srcId="{B6E182EB-C909-374A-8A70-67B34BCD791C}" destId="{1FD7CBE9-C32C-444B-94F9-1057B1DFB5DE}" srcOrd="0" destOrd="0" presId="urn:microsoft.com/office/officeart/2008/layout/VerticalCurvedList"/>
    <dgm:cxn modelId="{CB1E35CD-0CE6-7143-9C03-0E154C2BC833}" type="presOf" srcId="{539B888D-9355-E344-B241-0DC3F78D854A}" destId="{74671142-CD3B-4F4D-ADDB-A999AE378DF2}" srcOrd="0" destOrd="0" presId="urn:microsoft.com/office/officeart/2008/layout/VerticalCurvedList"/>
    <dgm:cxn modelId="{67EC9926-6DDB-0F42-B8FF-9D81F3B28903}" srcId="{2C0521CA-351A-EC46-997E-FDE6C34051B2}" destId="{539B888D-9355-E344-B241-0DC3F78D854A}" srcOrd="3" destOrd="0" parTransId="{AD1D6908-8140-7340-B24E-51A9F52B2B20}" sibTransId="{422F4AC2-044F-8C4E-A3D1-F40165FCCAE4}"/>
    <dgm:cxn modelId="{11CCBB6F-80D1-614D-808F-E751C277ABFE}" type="presOf" srcId="{E11F1838-38CF-8F46-9593-B864938DDD18}" destId="{89DD02E4-9FA9-5246-9BBD-9D6CC175338F}" srcOrd="0" destOrd="0" presId="urn:microsoft.com/office/officeart/2008/layout/VerticalCurvedList"/>
    <dgm:cxn modelId="{C5F7E76B-6983-E244-9627-769F2E9911CF}" srcId="{2C0521CA-351A-EC46-997E-FDE6C34051B2}" destId="{C0131E86-E4C9-C14E-A391-43FA7A2A64FE}" srcOrd="2" destOrd="0" parTransId="{BD604AA8-39A2-C940-B2AD-571788EE38EE}" sibTransId="{99E6C8CF-F74A-6D4D-9683-03EA79F60006}"/>
    <dgm:cxn modelId="{192C11F0-C89F-3747-9A1B-0F3BD5A3C42F}" type="presOf" srcId="{8B63BFF1-2F68-A74D-82CA-1F66BA572475}" destId="{9A630583-393A-8E40-AF68-86525C67B383}" srcOrd="0" destOrd="0" presId="urn:microsoft.com/office/officeart/2008/layout/VerticalCurvedList"/>
    <dgm:cxn modelId="{84E9F706-6C6F-DD4D-B949-DF608C978546}" type="presOf" srcId="{128C1695-5D3D-1D4C-B60F-0E578DAEDD26}" destId="{35D9AFC2-E36A-6545-AFB4-C35695E6DEF8}" srcOrd="0" destOrd="0" presId="urn:microsoft.com/office/officeart/2008/layout/VerticalCurvedList"/>
    <dgm:cxn modelId="{70116CD8-0164-2B41-B515-B721BED17219}" type="presParOf" srcId="{34008382-C858-094A-AF61-E7C4217B9CF6}" destId="{5BE532D0-BB86-DF48-AD59-F20BA258C316}" srcOrd="0" destOrd="0" presId="urn:microsoft.com/office/officeart/2008/layout/VerticalCurvedList"/>
    <dgm:cxn modelId="{0C65703C-DBCC-7A4A-B1DC-272173FE10CF}" type="presParOf" srcId="{5BE532D0-BB86-DF48-AD59-F20BA258C316}" destId="{FFAAF5ED-8F76-B64D-B0F7-AC7187AC9950}" srcOrd="0" destOrd="0" presId="urn:microsoft.com/office/officeart/2008/layout/VerticalCurvedList"/>
    <dgm:cxn modelId="{E87B5293-C5FA-A342-B012-F8F8ED0E4FB5}" type="presParOf" srcId="{FFAAF5ED-8F76-B64D-B0F7-AC7187AC9950}" destId="{D33712E5-6418-CB46-955F-00FB79A84B21}" srcOrd="0" destOrd="0" presId="urn:microsoft.com/office/officeart/2008/layout/VerticalCurvedList"/>
    <dgm:cxn modelId="{E83E5316-F778-CF41-9B4F-46DD05BEA113}" type="presParOf" srcId="{FFAAF5ED-8F76-B64D-B0F7-AC7187AC9950}" destId="{33D4C51C-3CB4-4F4D-A202-AF5CF1A7D11C}" srcOrd="1" destOrd="0" presId="urn:microsoft.com/office/officeart/2008/layout/VerticalCurvedList"/>
    <dgm:cxn modelId="{8D373199-83D1-E740-90B3-1E766A362DD9}" type="presParOf" srcId="{FFAAF5ED-8F76-B64D-B0F7-AC7187AC9950}" destId="{16ED7D11-C228-F948-976C-41873309A17E}" srcOrd="2" destOrd="0" presId="urn:microsoft.com/office/officeart/2008/layout/VerticalCurvedList"/>
    <dgm:cxn modelId="{882A8274-5FF3-F446-82BC-FB91A48C8A70}" type="presParOf" srcId="{FFAAF5ED-8F76-B64D-B0F7-AC7187AC9950}" destId="{C844339F-C6F2-E342-9B04-F8B2A8BC3DCA}" srcOrd="3" destOrd="0" presId="urn:microsoft.com/office/officeart/2008/layout/VerticalCurvedList"/>
    <dgm:cxn modelId="{5088C2A3-E9EC-5147-A46B-F8CA23A65B12}" type="presParOf" srcId="{5BE532D0-BB86-DF48-AD59-F20BA258C316}" destId="{9A630583-393A-8E40-AF68-86525C67B383}" srcOrd="1" destOrd="0" presId="urn:microsoft.com/office/officeart/2008/layout/VerticalCurvedList"/>
    <dgm:cxn modelId="{4D40F3B5-184E-1D4E-A05C-3B5AF0373B0D}" type="presParOf" srcId="{5BE532D0-BB86-DF48-AD59-F20BA258C316}" destId="{37428280-A396-CC42-B5A5-133360E0F054}" srcOrd="2" destOrd="0" presId="urn:microsoft.com/office/officeart/2008/layout/VerticalCurvedList"/>
    <dgm:cxn modelId="{255BC19C-33ED-CD43-BA9C-8BA11C2D4905}" type="presParOf" srcId="{37428280-A396-CC42-B5A5-133360E0F054}" destId="{0F6B1C02-0088-D246-BB8F-182D7A34FC2E}" srcOrd="0" destOrd="0" presId="urn:microsoft.com/office/officeart/2008/layout/VerticalCurvedList"/>
    <dgm:cxn modelId="{AD1FDC03-4064-214F-B70B-CF340F44344E}" type="presParOf" srcId="{5BE532D0-BB86-DF48-AD59-F20BA258C316}" destId="{1FD7CBE9-C32C-444B-94F9-1057B1DFB5DE}" srcOrd="3" destOrd="0" presId="urn:microsoft.com/office/officeart/2008/layout/VerticalCurvedList"/>
    <dgm:cxn modelId="{79E17F63-F9C6-BF40-B1E3-678FC010F747}" type="presParOf" srcId="{5BE532D0-BB86-DF48-AD59-F20BA258C316}" destId="{095CFAE4-874D-8347-955F-AC7601221155}" srcOrd="4" destOrd="0" presId="urn:microsoft.com/office/officeart/2008/layout/VerticalCurvedList"/>
    <dgm:cxn modelId="{FC4EBBD4-2A0F-6E47-B29E-734C65689433}" type="presParOf" srcId="{095CFAE4-874D-8347-955F-AC7601221155}" destId="{E66DE11B-6104-2A4E-A7F4-0C85876B2834}" srcOrd="0" destOrd="0" presId="urn:microsoft.com/office/officeart/2008/layout/VerticalCurvedList"/>
    <dgm:cxn modelId="{82EBB980-9DA4-5A45-B5D9-B97982CCE490}" type="presParOf" srcId="{5BE532D0-BB86-DF48-AD59-F20BA258C316}" destId="{04BECA7B-63C6-1142-B0A7-F04FE00D75D6}" srcOrd="5" destOrd="0" presId="urn:microsoft.com/office/officeart/2008/layout/VerticalCurvedList"/>
    <dgm:cxn modelId="{6C82562E-84E4-804F-B210-C921AF6D4A70}" type="presParOf" srcId="{5BE532D0-BB86-DF48-AD59-F20BA258C316}" destId="{AA671928-2277-9049-B279-8E499A7C52F0}" srcOrd="6" destOrd="0" presId="urn:microsoft.com/office/officeart/2008/layout/VerticalCurvedList"/>
    <dgm:cxn modelId="{11AB18E1-3574-1E42-8DB3-B3C279C19CCC}" type="presParOf" srcId="{AA671928-2277-9049-B279-8E499A7C52F0}" destId="{E54704AA-0936-1A41-9527-E99BD08A726F}" srcOrd="0" destOrd="0" presId="urn:microsoft.com/office/officeart/2008/layout/VerticalCurvedList"/>
    <dgm:cxn modelId="{B9611438-3F42-F142-85CE-1CA226E4733E}" type="presParOf" srcId="{5BE532D0-BB86-DF48-AD59-F20BA258C316}" destId="{74671142-CD3B-4F4D-ADDB-A999AE378DF2}" srcOrd="7" destOrd="0" presId="urn:microsoft.com/office/officeart/2008/layout/VerticalCurvedList"/>
    <dgm:cxn modelId="{F1226F46-91E7-F342-B6AE-2E4AD9D4EB79}" type="presParOf" srcId="{5BE532D0-BB86-DF48-AD59-F20BA258C316}" destId="{F9CB4F1A-59C7-0048-9D0F-5E496AFBE396}" srcOrd="8" destOrd="0" presId="urn:microsoft.com/office/officeart/2008/layout/VerticalCurvedList"/>
    <dgm:cxn modelId="{C610282B-9A9D-9C49-8423-A18CFF430B14}" type="presParOf" srcId="{F9CB4F1A-59C7-0048-9D0F-5E496AFBE396}" destId="{B91B6D0F-CC95-5946-B72C-CDA210A5BB56}" srcOrd="0" destOrd="0" presId="urn:microsoft.com/office/officeart/2008/layout/VerticalCurvedList"/>
    <dgm:cxn modelId="{154E788D-4CA4-0747-A63F-23826B7FB9ED}" type="presParOf" srcId="{5BE532D0-BB86-DF48-AD59-F20BA258C316}" destId="{35D9AFC2-E36A-6545-AFB4-C35695E6DEF8}" srcOrd="9" destOrd="0" presId="urn:microsoft.com/office/officeart/2008/layout/VerticalCurvedList"/>
    <dgm:cxn modelId="{D38F7482-AB02-484A-B330-ECADCA17D039}" type="presParOf" srcId="{5BE532D0-BB86-DF48-AD59-F20BA258C316}" destId="{1AB19B7D-69A3-BA49-B323-5F70C23D7C4D}" srcOrd="10" destOrd="0" presId="urn:microsoft.com/office/officeart/2008/layout/VerticalCurvedList"/>
    <dgm:cxn modelId="{B1547CC1-1B5B-6B43-A51D-8F34DC6D5F89}" type="presParOf" srcId="{1AB19B7D-69A3-BA49-B323-5F70C23D7C4D}" destId="{2DF1F8FC-9979-154A-8517-31F59C1A35C5}" srcOrd="0" destOrd="0" presId="urn:microsoft.com/office/officeart/2008/layout/VerticalCurvedList"/>
    <dgm:cxn modelId="{C87D423D-4AC0-774A-A20B-B95314986E6F}" type="presParOf" srcId="{5BE532D0-BB86-DF48-AD59-F20BA258C316}" destId="{89DD02E4-9FA9-5246-9BBD-9D6CC175338F}" srcOrd="11" destOrd="0" presId="urn:microsoft.com/office/officeart/2008/layout/VerticalCurvedList"/>
    <dgm:cxn modelId="{8FACA4DE-00BE-564B-B975-89D7C2899FD9}" type="presParOf" srcId="{5BE532D0-BB86-DF48-AD59-F20BA258C316}" destId="{DBEA8C11-CBF7-1B4E-9AB2-A0AA766AAC45}" srcOrd="12" destOrd="0" presId="urn:microsoft.com/office/officeart/2008/layout/VerticalCurvedList"/>
    <dgm:cxn modelId="{782FE484-FA36-2C4A-89D6-69EAFD22A2A8}" type="presParOf" srcId="{DBEA8C11-CBF7-1B4E-9AB2-A0AA766AAC45}" destId="{8AE0D1E7-0397-9B41-922D-70AEC9B9D9C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10A46C-2AD3-4480-94DF-4B8427492B3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140710-5F75-4F2E-B48F-5599B32D392A}">
      <dgm:prSet phldrT="[Text]"/>
      <dgm:spPr/>
      <dgm:t>
        <a:bodyPr/>
        <a:lstStyle/>
        <a:p>
          <a:r>
            <a:rPr lang="en-US" dirty="0" smtClean="0"/>
            <a:t>Equity Based</a:t>
          </a:r>
          <a:endParaRPr lang="en-US" dirty="0"/>
        </a:p>
      </dgm:t>
    </dgm:pt>
    <dgm:pt modelId="{1EEF125D-8162-4FF6-BCA0-62C077947FA3}" type="parTrans" cxnId="{1099FBF4-6882-43E9-9018-2B091623E359}">
      <dgm:prSet/>
      <dgm:spPr/>
      <dgm:t>
        <a:bodyPr/>
        <a:lstStyle/>
        <a:p>
          <a:endParaRPr lang="en-US"/>
        </a:p>
      </dgm:t>
    </dgm:pt>
    <dgm:pt modelId="{C3608323-925E-49E4-87B1-44BB6927DBDD}" type="sibTrans" cxnId="{1099FBF4-6882-43E9-9018-2B091623E359}">
      <dgm:prSet/>
      <dgm:spPr/>
      <dgm:t>
        <a:bodyPr/>
        <a:lstStyle/>
        <a:p>
          <a:endParaRPr lang="en-US"/>
        </a:p>
      </dgm:t>
    </dgm:pt>
    <dgm:pt modelId="{9307D2F3-AEE5-499A-AA35-4428C5A2D789}">
      <dgm:prSet phldrT="[Text]"/>
      <dgm:spPr/>
      <dgm:t>
        <a:bodyPr/>
        <a:lstStyle/>
        <a:p>
          <a:r>
            <a:rPr lang="en-US" dirty="0" smtClean="0"/>
            <a:t>Fastest Growing Category</a:t>
          </a:r>
          <a:endParaRPr lang="en-US" dirty="0"/>
        </a:p>
      </dgm:t>
    </dgm:pt>
    <dgm:pt modelId="{C2D116E2-4E04-4D7C-AC1C-8D29E773A42C}" type="parTrans" cxnId="{AB03C763-EFE2-4A8B-91BC-78A13AB89660}">
      <dgm:prSet/>
      <dgm:spPr/>
      <dgm:t>
        <a:bodyPr/>
        <a:lstStyle/>
        <a:p>
          <a:endParaRPr lang="en-US"/>
        </a:p>
      </dgm:t>
    </dgm:pt>
    <dgm:pt modelId="{F53D3801-FB7D-41F7-8C93-F3312E316B77}" type="sibTrans" cxnId="{AB03C763-EFE2-4A8B-91BC-78A13AB89660}">
      <dgm:prSet/>
      <dgm:spPr/>
      <dgm:t>
        <a:bodyPr/>
        <a:lstStyle/>
        <a:p>
          <a:endParaRPr lang="en-US"/>
        </a:p>
      </dgm:t>
    </dgm:pt>
    <dgm:pt modelId="{05E6058B-A0B0-49E8-BAFE-890A64405CBF}">
      <dgm:prSet phldrT="[Text]"/>
      <dgm:spPr/>
      <dgm:t>
        <a:bodyPr/>
        <a:lstStyle/>
        <a:p>
          <a:r>
            <a:rPr lang="en-US" dirty="0" smtClean="0"/>
            <a:t>Lending Based</a:t>
          </a:r>
          <a:endParaRPr lang="en-US" dirty="0"/>
        </a:p>
      </dgm:t>
    </dgm:pt>
    <dgm:pt modelId="{816C08C4-A223-457F-B00C-0CACECC147BA}" type="parTrans" cxnId="{A67D546C-BD66-4D86-A877-3CC35E454E77}">
      <dgm:prSet/>
      <dgm:spPr/>
      <dgm:t>
        <a:bodyPr/>
        <a:lstStyle/>
        <a:p>
          <a:endParaRPr lang="en-US"/>
        </a:p>
      </dgm:t>
    </dgm:pt>
    <dgm:pt modelId="{FCE63397-EBAC-464B-991E-F8507EF35D94}" type="sibTrans" cxnId="{A67D546C-BD66-4D86-A877-3CC35E454E77}">
      <dgm:prSet/>
      <dgm:spPr/>
      <dgm:t>
        <a:bodyPr/>
        <a:lstStyle/>
        <a:p>
          <a:endParaRPr lang="en-US"/>
        </a:p>
      </dgm:t>
    </dgm:pt>
    <dgm:pt modelId="{D097532B-E41F-435B-B877-A5767279305E}">
      <dgm:prSet phldrT="[Text]"/>
      <dgm:spPr/>
      <dgm:t>
        <a:bodyPr/>
        <a:lstStyle/>
        <a:p>
          <a:r>
            <a:rPr lang="en-US" dirty="0" smtClean="0"/>
            <a:t>Like the Equity based crowd funding for financial return – in terms of fixed payments</a:t>
          </a:r>
          <a:endParaRPr lang="en-US" dirty="0"/>
        </a:p>
      </dgm:t>
    </dgm:pt>
    <dgm:pt modelId="{603EB4BF-E32F-4028-881A-8F9F0173E629}" type="parTrans" cxnId="{A01BCCEE-BD67-41F6-A249-5200FF10DB68}">
      <dgm:prSet/>
      <dgm:spPr/>
      <dgm:t>
        <a:bodyPr/>
        <a:lstStyle/>
        <a:p>
          <a:endParaRPr lang="en-US"/>
        </a:p>
      </dgm:t>
    </dgm:pt>
    <dgm:pt modelId="{8EAF01B2-B6F4-4C3F-AB55-666CC41D26AC}" type="sibTrans" cxnId="{A01BCCEE-BD67-41F6-A249-5200FF10DB68}">
      <dgm:prSet/>
      <dgm:spPr/>
      <dgm:t>
        <a:bodyPr/>
        <a:lstStyle/>
        <a:p>
          <a:endParaRPr lang="en-US"/>
        </a:p>
      </dgm:t>
    </dgm:pt>
    <dgm:pt modelId="{1462B305-6FCE-4ADE-A5ED-1010554A84BC}">
      <dgm:prSet phldrT="[Text]"/>
      <dgm:spPr/>
      <dgm:t>
        <a:bodyPr/>
        <a:lstStyle/>
        <a:p>
          <a:r>
            <a:rPr lang="en-US" dirty="0" smtClean="0"/>
            <a:t>Smallest in terms of number of platforms</a:t>
          </a:r>
          <a:endParaRPr lang="en-US" dirty="0"/>
        </a:p>
      </dgm:t>
    </dgm:pt>
    <dgm:pt modelId="{5004CDB6-059A-4326-8F1D-04F8CD6C92D0}" type="parTrans" cxnId="{E2E01057-4DF2-4F0D-A778-5291CCD00198}">
      <dgm:prSet/>
      <dgm:spPr/>
      <dgm:t>
        <a:bodyPr/>
        <a:lstStyle/>
        <a:p>
          <a:endParaRPr lang="en-US"/>
        </a:p>
      </dgm:t>
    </dgm:pt>
    <dgm:pt modelId="{1A423D17-8734-4393-A658-BC30E3ACFBAA}" type="sibTrans" cxnId="{E2E01057-4DF2-4F0D-A778-5291CCD00198}">
      <dgm:prSet/>
      <dgm:spPr/>
      <dgm:t>
        <a:bodyPr/>
        <a:lstStyle/>
        <a:p>
          <a:endParaRPr lang="en-US"/>
        </a:p>
      </dgm:t>
    </dgm:pt>
    <dgm:pt modelId="{2335DA09-D9D9-4D96-90F5-2EE4DC131901}">
      <dgm:prSet phldrT="[Text]"/>
      <dgm:spPr/>
      <dgm:t>
        <a:bodyPr/>
        <a:lstStyle/>
        <a:p>
          <a:r>
            <a:rPr lang="en-US" dirty="0" smtClean="0"/>
            <a:t>Reward Based</a:t>
          </a:r>
          <a:endParaRPr lang="en-US" dirty="0"/>
        </a:p>
      </dgm:t>
    </dgm:pt>
    <dgm:pt modelId="{DD287E7E-A20B-459A-B7A9-5408A21B6B91}" type="parTrans" cxnId="{907BB46A-119A-4941-ACC2-5CBBE6E9D60A}">
      <dgm:prSet/>
      <dgm:spPr/>
      <dgm:t>
        <a:bodyPr/>
        <a:lstStyle/>
        <a:p>
          <a:endParaRPr lang="en-US"/>
        </a:p>
      </dgm:t>
    </dgm:pt>
    <dgm:pt modelId="{3B851F9D-D960-4256-92BD-CBFD8C804B95}" type="sibTrans" cxnId="{907BB46A-119A-4941-ACC2-5CBBE6E9D60A}">
      <dgm:prSet/>
      <dgm:spPr/>
      <dgm:t>
        <a:bodyPr/>
        <a:lstStyle/>
        <a:p>
          <a:endParaRPr lang="en-US"/>
        </a:p>
      </dgm:t>
    </dgm:pt>
    <dgm:pt modelId="{3313AD3C-492B-4E4A-8741-8512A6808707}">
      <dgm:prSet phldrT="[Text]"/>
      <dgm:spPr/>
      <dgm:t>
        <a:bodyPr/>
        <a:lstStyle/>
        <a:p>
          <a:r>
            <a:rPr lang="en-US" dirty="0" smtClean="0"/>
            <a:t>Largest category in terms of overall number of CFPs</a:t>
          </a:r>
          <a:endParaRPr lang="en-US" dirty="0"/>
        </a:p>
      </dgm:t>
    </dgm:pt>
    <dgm:pt modelId="{1340EFD7-F141-4692-83E6-42873494EA35}" type="parTrans" cxnId="{FDD46F80-E620-4D66-AA78-130EA4D6B2EB}">
      <dgm:prSet/>
      <dgm:spPr/>
      <dgm:t>
        <a:bodyPr/>
        <a:lstStyle/>
        <a:p>
          <a:endParaRPr lang="en-US"/>
        </a:p>
      </dgm:t>
    </dgm:pt>
    <dgm:pt modelId="{393FE0AE-2147-4D0E-867B-E0BB9EB29173}" type="sibTrans" cxnId="{FDD46F80-E620-4D66-AA78-130EA4D6B2EB}">
      <dgm:prSet/>
      <dgm:spPr/>
      <dgm:t>
        <a:bodyPr/>
        <a:lstStyle/>
        <a:p>
          <a:endParaRPr lang="en-US"/>
        </a:p>
      </dgm:t>
    </dgm:pt>
    <dgm:pt modelId="{6B6C6A19-C780-45F5-AF6E-C6B0D46BB248}">
      <dgm:prSet/>
      <dgm:spPr/>
      <dgm:t>
        <a:bodyPr/>
        <a:lstStyle/>
        <a:p>
          <a:r>
            <a:rPr lang="en-US" dirty="0" smtClean="0"/>
            <a:t>Donation Based</a:t>
          </a:r>
          <a:endParaRPr lang="en-US" dirty="0"/>
        </a:p>
      </dgm:t>
    </dgm:pt>
    <dgm:pt modelId="{364F69E9-426E-4D7C-98D4-93C8557F7933}" type="parTrans" cxnId="{5FD115CD-6842-4617-B35B-FD9F71D20795}">
      <dgm:prSet/>
      <dgm:spPr/>
      <dgm:t>
        <a:bodyPr/>
        <a:lstStyle/>
        <a:p>
          <a:endParaRPr lang="en-US"/>
        </a:p>
      </dgm:t>
    </dgm:pt>
    <dgm:pt modelId="{70E8FE43-B011-46A3-A8D8-E866865A99AF}" type="sibTrans" cxnId="{5FD115CD-6842-4617-B35B-FD9F71D20795}">
      <dgm:prSet/>
      <dgm:spPr/>
      <dgm:t>
        <a:bodyPr/>
        <a:lstStyle/>
        <a:p>
          <a:endParaRPr lang="en-US"/>
        </a:p>
      </dgm:t>
    </dgm:pt>
    <dgm:pt modelId="{200E75C1-1C14-44CB-9EF0-869335C72B82}">
      <dgm:prSet phldrT="[Text]"/>
      <dgm:spPr/>
      <dgm:t>
        <a:bodyPr/>
        <a:lstStyle/>
        <a:p>
          <a:endParaRPr lang="en-US" dirty="0"/>
        </a:p>
      </dgm:t>
    </dgm:pt>
    <dgm:pt modelId="{91EC8067-E592-4BEB-A735-CE7A18176FD5}" type="parTrans" cxnId="{39765E2C-5F04-49AB-A113-469FF6C862B7}">
      <dgm:prSet/>
      <dgm:spPr/>
      <dgm:t>
        <a:bodyPr/>
        <a:lstStyle/>
        <a:p>
          <a:endParaRPr lang="en-US"/>
        </a:p>
      </dgm:t>
    </dgm:pt>
    <dgm:pt modelId="{EF7B7311-CDBC-4663-A6B9-32F25BBCF967}" type="sibTrans" cxnId="{39765E2C-5F04-49AB-A113-469FF6C862B7}">
      <dgm:prSet/>
      <dgm:spPr/>
      <dgm:t>
        <a:bodyPr/>
        <a:lstStyle/>
        <a:p>
          <a:endParaRPr lang="en-US"/>
        </a:p>
      </dgm:t>
    </dgm:pt>
    <dgm:pt modelId="{A79EE468-BF60-4D30-B5D4-D3094A520A61}">
      <dgm:prSet phldrT="[Text]"/>
      <dgm:spPr/>
      <dgm:t>
        <a:bodyPr/>
        <a:lstStyle/>
        <a:p>
          <a:r>
            <a:rPr lang="en-US" dirty="0" smtClean="0"/>
            <a:t>Raises the largest sum of money per campaign</a:t>
          </a:r>
          <a:endParaRPr lang="en-US" dirty="0"/>
        </a:p>
      </dgm:t>
    </dgm:pt>
    <dgm:pt modelId="{C258A58A-CBB2-402D-A110-00D7BD5E732B}" type="parTrans" cxnId="{3D4C81AD-74AB-489F-ABD2-B31985739261}">
      <dgm:prSet/>
      <dgm:spPr/>
      <dgm:t>
        <a:bodyPr/>
        <a:lstStyle/>
        <a:p>
          <a:endParaRPr lang="en-US"/>
        </a:p>
      </dgm:t>
    </dgm:pt>
    <dgm:pt modelId="{CDB14103-D842-42E1-A161-0D465E49908C}" type="sibTrans" cxnId="{3D4C81AD-74AB-489F-ABD2-B31985739261}">
      <dgm:prSet/>
      <dgm:spPr/>
      <dgm:t>
        <a:bodyPr/>
        <a:lstStyle/>
        <a:p>
          <a:endParaRPr lang="en-US"/>
        </a:p>
      </dgm:t>
    </dgm:pt>
    <dgm:pt modelId="{5D3C4129-B918-41B3-8355-3D52DF83ED24}">
      <dgm:prSet phldrT="[Text]"/>
      <dgm:spPr/>
      <dgm:t>
        <a:bodyPr/>
        <a:lstStyle/>
        <a:p>
          <a:r>
            <a:rPr lang="en-US" dirty="0" smtClean="0"/>
            <a:t>Crowd funding for financial return- in terms of equity </a:t>
          </a:r>
          <a:endParaRPr lang="en-US" dirty="0"/>
        </a:p>
      </dgm:t>
    </dgm:pt>
    <dgm:pt modelId="{267C3E28-C838-4F74-88E0-9DB7A472F164}" type="parTrans" cxnId="{1EFDB07F-0EAB-420D-83BE-A20D55F3B200}">
      <dgm:prSet/>
      <dgm:spPr/>
      <dgm:t>
        <a:bodyPr/>
        <a:lstStyle/>
        <a:p>
          <a:endParaRPr lang="en-US"/>
        </a:p>
      </dgm:t>
    </dgm:pt>
    <dgm:pt modelId="{F35B2A3C-6CDF-48F1-BDD2-4C09ABBF3544}" type="sibTrans" cxnId="{1EFDB07F-0EAB-420D-83BE-A20D55F3B200}">
      <dgm:prSet/>
      <dgm:spPr/>
      <dgm:t>
        <a:bodyPr/>
        <a:lstStyle/>
        <a:p>
          <a:endParaRPr lang="en-US"/>
        </a:p>
      </dgm:t>
    </dgm:pt>
    <dgm:pt modelId="{60E2D65F-642C-4948-8C87-4324F20DB01C}">
      <dgm:prSet phldrT="[Text]"/>
      <dgm:spPr/>
      <dgm:t>
        <a:bodyPr/>
        <a:lstStyle/>
        <a:p>
          <a:r>
            <a:rPr lang="en-US" dirty="0" smtClean="0"/>
            <a:t>Crowd funding in which the funder expects a non-financial reward such as a token or a limited release of a product.</a:t>
          </a:r>
          <a:endParaRPr lang="en-US" dirty="0"/>
        </a:p>
      </dgm:t>
    </dgm:pt>
    <dgm:pt modelId="{0CC39D20-A4B7-4D00-9D83-248D426CC36C}" type="parTrans" cxnId="{38B76EB1-46B6-41F5-AA37-AE3050737D21}">
      <dgm:prSet/>
      <dgm:spPr/>
      <dgm:t>
        <a:bodyPr/>
        <a:lstStyle/>
        <a:p>
          <a:endParaRPr lang="en-US"/>
        </a:p>
      </dgm:t>
    </dgm:pt>
    <dgm:pt modelId="{C6C36924-D97B-4854-AFAD-21388F66A5E7}" type="sibTrans" cxnId="{38B76EB1-46B6-41F5-AA37-AE3050737D21}">
      <dgm:prSet/>
      <dgm:spPr/>
      <dgm:t>
        <a:bodyPr/>
        <a:lstStyle/>
        <a:p>
          <a:endParaRPr lang="en-US"/>
        </a:p>
      </dgm:t>
    </dgm:pt>
    <dgm:pt modelId="{942149F1-C8A9-4197-9D39-C504953F12FE}">
      <dgm:prSet/>
      <dgm:spPr/>
      <dgm:t>
        <a:bodyPr/>
        <a:lstStyle/>
        <a:p>
          <a:r>
            <a:rPr lang="en-US" dirty="0" smtClean="0"/>
            <a:t>Crowd funding where the funders donate to causes they want to support with no expected compensation.</a:t>
          </a:r>
          <a:endParaRPr lang="en-US" dirty="0"/>
        </a:p>
      </dgm:t>
    </dgm:pt>
    <dgm:pt modelId="{4419AD67-D50A-4C16-91D0-D8A18214B1BE}" type="parTrans" cxnId="{CBFCD32A-69A4-4C2D-9302-E73CE585A0C7}">
      <dgm:prSet/>
      <dgm:spPr/>
      <dgm:t>
        <a:bodyPr/>
        <a:lstStyle/>
        <a:p>
          <a:endParaRPr lang="en-US"/>
        </a:p>
      </dgm:t>
    </dgm:pt>
    <dgm:pt modelId="{D0823A01-4790-48B7-B7B4-3182179A86A4}" type="sibTrans" cxnId="{CBFCD32A-69A4-4C2D-9302-E73CE585A0C7}">
      <dgm:prSet/>
      <dgm:spPr/>
      <dgm:t>
        <a:bodyPr/>
        <a:lstStyle/>
        <a:p>
          <a:endParaRPr lang="en-US"/>
        </a:p>
      </dgm:t>
    </dgm:pt>
    <dgm:pt modelId="{F4298CDC-D335-4F79-89DB-D2F98B41007C}">
      <dgm:prSet/>
      <dgm:spPr/>
      <dgm:t>
        <a:bodyPr/>
        <a:lstStyle/>
        <a:p>
          <a:r>
            <a:rPr lang="en-US" dirty="0" smtClean="0"/>
            <a:t>Donation based crowd funding for arts and performing arts projects drive less funding.</a:t>
          </a:r>
          <a:endParaRPr lang="en-US" dirty="0"/>
        </a:p>
      </dgm:t>
    </dgm:pt>
    <dgm:pt modelId="{7284AC2D-A1F1-47F4-924A-8CA4AA860425}" type="parTrans" cxnId="{3BD6C72C-1C0F-4DD8-827F-B07F52993A77}">
      <dgm:prSet/>
      <dgm:spPr/>
      <dgm:t>
        <a:bodyPr/>
        <a:lstStyle/>
        <a:p>
          <a:endParaRPr lang="en-US"/>
        </a:p>
      </dgm:t>
    </dgm:pt>
    <dgm:pt modelId="{07D30E9B-94B1-4EB4-B0DF-B08CEA41FA0E}" type="sibTrans" cxnId="{3BD6C72C-1C0F-4DD8-827F-B07F52993A77}">
      <dgm:prSet/>
      <dgm:spPr/>
      <dgm:t>
        <a:bodyPr/>
        <a:lstStyle/>
        <a:p>
          <a:endParaRPr lang="en-US"/>
        </a:p>
      </dgm:t>
    </dgm:pt>
    <dgm:pt modelId="{F8592586-0B62-4FD4-B36B-CC32FA8DB1D6}" type="pres">
      <dgm:prSet presAssocID="{5310A46C-2AD3-4480-94DF-4B8427492B3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BCD0B7-A3B2-47FB-B7B0-9A3170E7B685}" type="pres">
      <dgm:prSet presAssocID="{47140710-5F75-4F2E-B48F-5599B32D392A}" presName="composite" presStyleCnt="0"/>
      <dgm:spPr/>
    </dgm:pt>
    <dgm:pt modelId="{AA567820-9CCB-4C5C-91CF-1DF6E105BBAF}" type="pres">
      <dgm:prSet presAssocID="{47140710-5F75-4F2E-B48F-5599B32D392A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864501-CE1E-4F96-AFEF-17373BD13E4E}" type="pres">
      <dgm:prSet presAssocID="{47140710-5F75-4F2E-B48F-5599B32D392A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A355D6-D910-4A30-B916-01F86954E5F2}" type="pres">
      <dgm:prSet presAssocID="{C3608323-925E-49E4-87B1-44BB6927DBDD}" presName="space" presStyleCnt="0"/>
      <dgm:spPr/>
    </dgm:pt>
    <dgm:pt modelId="{CF212497-ADAF-47CF-974B-F595C10E69CE}" type="pres">
      <dgm:prSet presAssocID="{05E6058B-A0B0-49E8-BAFE-890A64405CBF}" presName="composite" presStyleCnt="0"/>
      <dgm:spPr/>
    </dgm:pt>
    <dgm:pt modelId="{D163243B-B55E-438D-B7C1-8464EBFA05C1}" type="pres">
      <dgm:prSet presAssocID="{05E6058B-A0B0-49E8-BAFE-890A64405CBF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1D5B30-634A-42FC-8263-65A0E14F6026}" type="pres">
      <dgm:prSet presAssocID="{05E6058B-A0B0-49E8-BAFE-890A64405CBF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0BE47D-C860-43A9-BC9C-DB1E54243DBF}" type="pres">
      <dgm:prSet presAssocID="{FCE63397-EBAC-464B-991E-F8507EF35D94}" presName="space" presStyleCnt="0"/>
      <dgm:spPr/>
    </dgm:pt>
    <dgm:pt modelId="{ED40CC54-EC23-478F-8495-8036D0A5A6F6}" type="pres">
      <dgm:prSet presAssocID="{2335DA09-D9D9-4D96-90F5-2EE4DC131901}" presName="composite" presStyleCnt="0"/>
      <dgm:spPr/>
    </dgm:pt>
    <dgm:pt modelId="{19B8B7F1-CB9D-4635-8B8B-EA4D92B6DB1C}" type="pres">
      <dgm:prSet presAssocID="{2335DA09-D9D9-4D96-90F5-2EE4DC131901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E30CC-582B-478B-BDF0-D22CD53E99F0}" type="pres">
      <dgm:prSet presAssocID="{2335DA09-D9D9-4D96-90F5-2EE4DC131901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ABB310-DDF5-47E7-AE86-B1A41049A340}" type="pres">
      <dgm:prSet presAssocID="{3B851F9D-D960-4256-92BD-CBFD8C804B95}" presName="space" presStyleCnt="0"/>
      <dgm:spPr/>
    </dgm:pt>
    <dgm:pt modelId="{88CCCA9C-B9A4-4E94-A5F0-A122BAE8205B}" type="pres">
      <dgm:prSet presAssocID="{6B6C6A19-C780-45F5-AF6E-C6B0D46BB248}" presName="composite" presStyleCnt="0"/>
      <dgm:spPr/>
    </dgm:pt>
    <dgm:pt modelId="{0FBCFD41-F0ED-4B5E-AAF5-F6BB7BAFE1D2}" type="pres">
      <dgm:prSet presAssocID="{6B6C6A19-C780-45F5-AF6E-C6B0D46BB248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2CBC77-BBBA-4022-A4D6-61D2072DA0EA}" type="pres">
      <dgm:prSet presAssocID="{6B6C6A19-C780-45F5-AF6E-C6B0D46BB248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765E2C-5F04-49AB-A113-469FF6C862B7}" srcId="{47140710-5F75-4F2E-B48F-5599B32D392A}" destId="{200E75C1-1C14-44CB-9EF0-869335C72B82}" srcOrd="3" destOrd="0" parTransId="{91EC8067-E592-4BEB-A735-CE7A18176FD5}" sibTransId="{EF7B7311-CDBC-4663-A6B9-32F25BBCF967}"/>
    <dgm:cxn modelId="{E2E01057-4DF2-4F0D-A778-5291CCD00198}" srcId="{05E6058B-A0B0-49E8-BAFE-890A64405CBF}" destId="{1462B305-6FCE-4ADE-A5ED-1010554A84BC}" srcOrd="1" destOrd="0" parTransId="{5004CDB6-059A-4326-8F1D-04F8CD6C92D0}" sibTransId="{1A423D17-8734-4393-A658-BC30E3ACFBAA}"/>
    <dgm:cxn modelId="{1C003B84-18E4-F946-B32E-AAA0613620DF}" type="presOf" srcId="{3313AD3C-492B-4E4A-8741-8512A6808707}" destId="{26EE30CC-582B-478B-BDF0-D22CD53E99F0}" srcOrd="0" destOrd="1" presId="urn:microsoft.com/office/officeart/2005/8/layout/hList1"/>
    <dgm:cxn modelId="{5289E4B7-0759-2F4D-B42A-34ABA5A6E4FB}" type="presOf" srcId="{47140710-5F75-4F2E-B48F-5599B32D392A}" destId="{AA567820-9CCB-4C5C-91CF-1DF6E105BBAF}" srcOrd="0" destOrd="0" presId="urn:microsoft.com/office/officeart/2005/8/layout/hList1"/>
    <dgm:cxn modelId="{2E508617-C820-EA45-930E-1CB71519585A}" type="presOf" srcId="{942149F1-C8A9-4197-9D39-C504953F12FE}" destId="{572CBC77-BBBA-4022-A4D6-61D2072DA0EA}" srcOrd="0" destOrd="0" presId="urn:microsoft.com/office/officeart/2005/8/layout/hList1"/>
    <dgm:cxn modelId="{33CB1CDB-01BB-0C44-80A9-B17693B0FFE4}" type="presOf" srcId="{5D3C4129-B918-41B3-8355-3D52DF83ED24}" destId="{C9864501-CE1E-4F96-AFEF-17373BD13E4E}" srcOrd="0" destOrd="0" presId="urn:microsoft.com/office/officeart/2005/8/layout/hList1"/>
    <dgm:cxn modelId="{1099FBF4-6882-43E9-9018-2B091623E359}" srcId="{5310A46C-2AD3-4480-94DF-4B8427492B31}" destId="{47140710-5F75-4F2E-B48F-5599B32D392A}" srcOrd="0" destOrd="0" parTransId="{1EEF125D-8162-4FF6-BCA0-62C077947FA3}" sibTransId="{C3608323-925E-49E4-87B1-44BB6927DBDD}"/>
    <dgm:cxn modelId="{A67D546C-BD66-4D86-A877-3CC35E454E77}" srcId="{5310A46C-2AD3-4480-94DF-4B8427492B31}" destId="{05E6058B-A0B0-49E8-BAFE-890A64405CBF}" srcOrd="1" destOrd="0" parTransId="{816C08C4-A223-457F-B00C-0CACECC147BA}" sibTransId="{FCE63397-EBAC-464B-991E-F8507EF35D94}"/>
    <dgm:cxn modelId="{9CC35E71-94AD-D542-8CAB-80E6E80C84A7}" type="presOf" srcId="{9307D2F3-AEE5-499A-AA35-4428C5A2D789}" destId="{C9864501-CE1E-4F96-AFEF-17373BD13E4E}" srcOrd="0" destOrd="1" presId="urn:microsoft.com/office/officeart/2005/8/layout/hList1"/>
    <dgm:cxn modelId="{303BA10E-3457-C94B-8429-1175056B8CE3}" type="presOf" srcId="{200E75C1-1C14-44CB-9EF0-869335C72B82}" destId="{C9864501-CE1E-4F96-AFEF-17373BD13E4E}" srcOrd="0" destOrd="3" presId="urn:microsoft.com/office/officeart/2005/8/layout/hList1"/>
    <dgm:cxn modelId="{FDD46F80-E620-4D66-AA78-130EA4D6B2EB}" srcId="{2335DA09-D9D9-4D96-90F5-2EE4DC131901}" destId="{3313AD3C-492B-4E4A-8741-8512A6808707}" srcOrd="1" destOrd="0" parTransId="{1340EFD7-F141-4692-83E6-42873494EA35}" sibTransId="{393FE0AE-2147-4D0E-867B-E0BB9EB29173}"/>
    <dgm:cxn modelId="{3FF1997D-EE0F-A341-96B5-1B4DE89F8D65}" type="presOf" srcId="{05E6058B-A0B0-49E8-BAFE-890A64405CBF}" destId="{D163243B-B55E-438D-B7C1-8464EBFA05C1}" srcOrd="0" destOrd="0" presId="urn:microsoft.com/office/officeart/2005/8/layout/hList1"/>
    <dgm:cxn modelId="{E8F6E28D-8D3A-E84B-AA56-33F037C65B4B}" type="presOf" srcId="{1462B305-6FCE-4ADE-A5ED-1010554A84BC}" destId="{111D5B30-634A-42FC-8263-65A0E14F6026}" srcOrd="0" destOrd="1" presId="urn:microsoft.com/office/officeart/2005/8/layout/hList1"/>
    <dgm:cxn modelId="{AB03C763-EFE2-4A8B-91BC-78A13AB89660}" srcId="{47140710-5F75-4F2E-B48F-5599B32D392A}" destId="{9307D2F3-AEE5-499A-AA35-4428C5A2D789}" srcOrd="1" destOrd="0" parTransId="{C2D116E2-4E04-4D7C-AC1C-8D29E773A42C}" sibTransId="{F53D3801-FB7D-41F7-8C93-F3312E316B77}"/>
    <dgm:cxn modelId="{464C120E-4D61-A441-8B42-470BFF296D1F}" type="presOf" srcId="{6B6C6A19-C780-45F5-AF6E-C6B0D46BB248}" destId="{0FBCFD41-F0ED-4B5E-AAF5-F6BB7BAFE1D2}" srcOrd="0" destOrd="0" presId="urn:microsoft.com/office/officeart/2005/8/layout/hList1"/>
    <dgm:cxn modelId="{5FD115CD-6842-4617-B35B-FD9F71D20795}" srcId="{5310A46C-2AD3-4480-94DF-4B8427492B31}" destId="{6B6C6A19-C780-45F5-AF6E-C6B0D46BB248}" srcOrd="3" destOrd="0" parTransId="{364F69E9-426E-4D7C-98D4-93C8557F7933}" sibTransId="{70E8FE43-B011-46A3-A8D8-E866865A99AF}"/>
    <dgm:cxn modelId="{38B76EB1-46B6-41F5-AA37-AE3050737D21}" srcId="{2335DA09-D9D9-4D96-90F5-2EE4DC131901}" destId="{60E2D65F-642C-4948-8C87-4324F20DB01C}" srcOrd="0" destOrd="0" parTransId="{0CC39D20-A4B7-4D00-9D83-248D426CC36C}" sibTransId="{C6C36924-D97B-4854-AFAD-21388F66A5E7}"/>
    <dgm:cxn modelId="{3BD6C72C-1C0F-4DD8-827F-B07F52993A77}" srcId="{6B6C6A19-C780-45F5-AF6E-C6B0D46BB248}" destId="{F4298CDC-D335-4F79-89DB-D2F98B41007C}" srcOrd="1" destOrd="0" parTransId="{7284AC2D-A1F1-47F4-924A-8CA4AA860425}" sibTransId="{07D30E9B-94B1-4EB4-B0DF-B08CEA41FA0E}"/>
    <dgm:cxn modelId="{1EFDB07F-0EAB-420D-83BE-A20D55F3B200}" srcId="{47140710-5F75-4F2E-B48F-5599B32D392A}" destId="{5D3C4129-B918-41B3-8355-3D52DF83ED24}" srcOrd="0" destOrd="0" parTransId="{267C3E28-C838-4F74-88E0-9DB7A472F164}" sibTransId="{F35B2A3C-6CDF-48F1-BDD2-4C09ABBF3544}"/>
    <dgm:cxn modelId="{3D4C81AD-74AB-489F-ABD2-B31985739261}" srcId="{47140710-5F75-4F2E-B48F-5599B32D392A}" destId="{A79EE468-BF60-4D30-B5D4-D3094A520A61}" srcOrd="2" destOrd="0" parTransId="{C258A58A-CBB2-402D-A110-00D7BD5E732B}" sibTransId="{CDB14103-D842-42E1-A161-0D465E49908C}"/>
    <dgm:cxn modelId="{907BB46A-119A-4941-ACC2-5CBBE6E9D60A}" srcId="{5310A46C-2AD3-4480-94DF-4B8427492B31}" destId="{2335DA09-D9D9-4D96-90F5-2EE4DC131901}" srcOrd="2" destOrd="0" parTransId="{DD287E7E-A20B-459A-B7A9-5408A21B6B91}" sibTransId="{3B851F9D-D960-4256-92BD-CBFD8C804B95}"/>
    <dgm:cxn modelId="{C57A0A98-A3F2-1B43-9343-F754645BABF5}" type="presOf" srcId="{F4298CDC-D335-4F79-89DB-D2F98B41007C}" destId="{572CBC77-BBBA-4022-A4D6-61D2072DA0EA}" srcOrd="0" destOrd="1" presId="urn:microsoft.com/office/officeart/2005/8/layout/hList1"/>
    <dgm:cxn modelId="{A01BCCEE-BD67-41F6-A249-5200FF10DB68}" srcId="{05E6058B-A0B0-49E8-BAFE-890A64405CBF}" destId="{D097532B-E41F-435B-B877-A5767279305E}" srcOrd="0" destOrd="0" parTransId="{603EB4BF-E32F-4028-881A-8F9F0173E629}" sibTransId="{8EAF01B2-B6F4-4C3F-AB55-666CC41D26AC}"/>
    <dgm:cxn modelId="{CBFCD32A-69A4-4C2D-9302-E73CE585A0C7}" srcId="{6B6C6A19-C780-45F5-AF6E-C6B0D46BB248}" destId="{942149F1-C8A9-4197-9D39-C504953F12FE}" srcOrd="0" destOrd="0" parTransId="{4419AD67-D50A-4C16-91D0-D8A18214B1BE}" sibTransId="{D0823A01-4790-48B7-B7B4-3182179A86A4}"/>
    <dgm:cxn modelId="{14F6154A-C8DF-7A49-BE10-AECA8179F01E}" type="presOf" srcId="{5310A46C-2AD3-4480-94DF-4B8427492B31}" destId="{F8592586-0B62-4FD4-B36B-CC32FA8DB1D6}" srcOrd="0" destOrd="0" presId="urn:microsoft.com/office/officeart/2005/8/layout/hList1"/>
    <dgm:cxn modelId="{C13D005D-EF14-2042-B495-AB1AFCC8760A}" type="presOf" srcId="{A79EE468-BF60-4D30-B5D4-D3094A520A61}" destId="{C9864501-CE1E-4F96-AFEF-17373BD13E4E}" srcOrd="0" destOrd="2" presId="urn:microsoft.com/office/officeart/2005/8/layout/hList1"/>
    <dgm:cxn modelId="{A543A355-7A0A-6F41-A355-0E3C90BFA6F7}" type="presOf" srcId="{D097532B-E41F-435B-B877-A5767279305E}" destId="{111D5B30-634A-42FC-8263-65A0E14F6026}" srcOrd="0" destOrd="0" presId="urn:microsoft.com/office/officeart/2005/8/layout/hList1"/>
    <dgm:cxn modelId="{72F7DB91-F1CA-1F4F-941A-86822612660F}" type="presOf" srcId="{2335DA09-D9D9-4D96-90F5-2EE4DC131901}" destId="{19B8B7F1-CB9D-4635-8B8B-EA4D92B6DB1C}" srcOrd="0" destOrd="0" presId="urn:microsoft.com/office/officeart/2005/8/layout/hList1"/>
    <dgm:cxn modelId="{7A52C58A-23ED-7C4C-AC57-6E832D4A333A}" type="presOf" srcId="{60E2D65F-642C-4948-8C87-4324F20DB01C}" destId="{26EE30CC-582B-478B-BDF0-D22CD53E99F0}" srcOrd="0" destOrd="0" presId="urn:microsoft.com/office/officeart/2005/8/layout/hList1"/>
    <dgm:cxn modelId="{EB99F532-0E45-1946-BC23-52CBA1EA1BA3}" type="presParOf" srcId="{F8592586-0B62-4FD4-B36B-CC32FA8DB1D6}" destId="{FDBCD0B7-A3B2-47FB-B7B0-9A3170E7B685}" srcOrd="0" destOrd="0" presId="urn:microsoft.com/office/officeart/2005/8/layout/hList1"/>
    <dgm:cxn modelId="{5DD6DF88-36AA-B740-8055-1E7CE54C7BD6}" type="presParOf" srcId="{FDBCD0B7-A3B2-47FB-B7B0-9A3170E7B685}" destId="{AA567820-9CCB-4C5C-91CF-1DF6E105BBAF}" srcOrd="0" destOrd="0" presId="urn:microsoft.com/office/officeart/2005/8/layout/hList1"/>
    <dgm:cxn modelId="{1247AB69-09B7-E045-97FC-4E0D0E88B182}" type="presParOf" srcId="{FDBCD0B7-A3B2-47FB-B7B0-9A3170E7B685}" destId="{C9864501-CE1E-4F96-AFEF-17373BD13E4E}" srcOrd="1" destOrd="0" presId="urn:microsoft.com/office/officeart/2005/8/layout/hList1"/>
    <dgm:cxn modelId="{BC13CAA5-DA8D-FB4C-BBB0-D0B620E6BD44}" type="presParOf" srcId="{F8592586-0B62-4FD4-B36B-CC32FA8DB1D6}" destId="{43A355D6-D910-4A30-B916-01F86954E5F2}" srcOrd="1" destOrd="0" presId="urn:microsoft.com/office/officeart/2005/8/layout/hList1"/>
    <dgm:cxn modelId="{C9EDCE60-C1B7-5B40-8ABB-3B9E896E5896}" type="presParOf" srcId="{F8592586-0B62-4FD4-B36B-CC32FA8DB1D6}" destId="{CF212497-ADAF-47CF-974B-F595C10E69CE}" srcOrd="2" destOrd="0" presId="urn:microsoft.com/office/officeart/2005/8/layout/hList1"/>
    <dgm:cxn modelId="{D32CE841-4CF5-D340-B4CA-E3942263C02A}" type="presParOf" srcId="{CF212497-ADAF-47CF-974B-F595C10E69CE}" destId="{D163243B-B55E-438D-B7C1-8464EBFA05C1}" srcOrd="0" destOrd="0" presId="urn:microsoft.com/office/officeart/2005/8/layout/hList1"/>
    <dgm:cxn modelId="{CBC785DD-C80B-1649-AB7A-52F910E548F5}" type="presParOf" srcId="{CF212497-ADAF-47CF-974B-F595C10E69CE}" destId="{111D5B30-634A-42FC-8263-65A0E14F6026}" srcOrd="1" destOrd="0" presId="urn:microsoft.com/office/officeart/2005/8/layout/hList1"/>
    <dgm:cxn modelId="{F274F64B-7B86-1C43-960F-075B2448134F}" type="presParOf" srcId="{F8592586-0B62-4FD4-B36B-CC32FA8DB1D6}" destId="{680BE47D-C860-43A9-BC9C-DB1E54243DBF}" srcOrd="3" destOrd="0" presId="urn:microsoft.com/office/officeart/2005/8/layout/hList1"/>
    <dgm:cxn modelId="{9B77525A-53E6-DC48-A1EB-851C12EB6D2F}" type="presParOf" srcId="{F8592586-0B62-4FD4-B36B-CC32FA8DB1D6}" destId="{ED40CC54-EC23-478F-8495-8036D0A5A6F6}" srcOrd="4" destOrd="0" presId="urn:microsoft.com/office/officeart/2005/8/layout/hList1"/>
    <dgm:cxn modelId="{D953F31B-26DA-6343-A1BC-93B9EF56AC9D}" type="presParOf" srcId="{ED40CC54-EC23-478F-8495-8036D0A5A6F6}" destId="{19B8B7F1-CB9D-4635-8B8B-EA4D92B6DB1C}" srcOrd="0" destOrd="0" presId="urn:microsoft.com/office/officeart/2005/8/layout/hList1"/>
    <dgm:cxn modelId="{2391913E-60A6-2246-AB3B-6E42D1CD8AC4}" type="presParOf" srcId="{ED40CC54-EC23-478F-8495-8036D0A5A6F6}" destId="{26EE30CC-582B-478B-BDF0-D22CD53E99F0}" srcOrd="1" destOrd="0" presId="urn:microsoft.com/office/officeart/2005/8/layout/hList1"/>
    <dgm:cxn modelId="{F414446E-E4C0-CA4C-80AD-5A7819DE45CF}" type="presParOf" srcId="{F8592586-0B62-4FD4-B36B-CC32FA8DB1D6}" destId="{1FABB310-DDF5-47E7-AE86-B1A41049A340}" srcOrd="5" destOrd="0" presId="urn:microsoft.com/office/officeart/2005/8/layout/hList1"/>
    <dgm:cxn modelId="{5B5C97F8-DAFB-D747-99DD-42FFECC35FF3}" type="presParOf" srcId="{F8592586-0B62-4FD4-B36B-CC32FA8DB1D6}" destId="{88CCCA9C-B9A4-4E94-A5F0-A122BAE8205B}" srcOrd="6" destOrd="0" presId="urn:microsoft.com/office/officeart/2005/8/layout/hList1"/>
    <dgm:cxn modelId="{CE216528-CBC6-E64F-A5EB-DA27848CD793}" type="presParOf" srcId="{88CCCA9C-B9A4-4E94-A5F0-A122BAE8205B}" destId="{0FBCFD41-F0ED-4B5E-AAF5-F6BB7BAFE1D2}" srcOrd="0" destOrd="0" presId="urn:microsoft.com/office/officeart/2005/8/layout/hList1"/>
    <dgm:cxn modelId="{75F25104-86A5-884E-B827-48E15AC0D653}" type="presParOf" srcId="{88CCCA9C-B9A4-4E94-A5F0-A122BAE8205B}" destId="{572CBC77-BBBA-4022-A4D6-61D2072DA0E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D4C51C-3CB4-4F4D-A202-AF5CF1A7D11C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63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630583-393A-8E40-AF68-86525C67B383}">
      <dsp:nvSpPr>
        <dsp:cNvPr id="0" name=""/>
        <dsp:cNvSpPr/>
      </dsp:nvSpPr>
      <dsp:spPr>
        <a:xfrm>
          <a:off x="328048" y="214010"/>
          <a:ext cx="6849057" cy="427857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961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Market Problem</a:t>
          </a:r>
          <a:endParaRPr lang="en-US" sz="2200" kern="1200" dirty="0"/>
        </a:p>
      </dsp:txBody>
      <dsp:txXfrm>
        <a:off x="328048" y="214010"/>
        <a:ext cx="6849057" cy="427857"/>
      </dsp:txXfrm>
    </dsp:sp>
    <dsp:sp modelId="{0F6B1C02-0088-D246-BB8F-182D7A34FC2E}">
      <dsp:nvSpPr>
        <dsp:cNvPr id="0" name=""/>
        <dsp:cNvSpPr/>
      </dsp:nvSpPr>
      <dsp:spPr>
        <a:xfrm>
          <a:off x="60637" y="160528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D7CBE9-C32C-444B-94F9-1057B1DFB5DE}">
      <dsp:nvSpPr>
        <dsp:cNvPr id="0" name=""/>
        <dsp:cNvSpPr/>
      </dsp:nvSpPr>
      <dsp:spPr>
        <a:xfrm>
          <a:off x="679991" y="855715"/>
          <a:ext cx="6497115" cy="427857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8000"/>
                <a:shade val="20000"/>
                <a:satMod val="130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8000"/>
                <a:shade val="9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800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961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Market Overview</a:t>
          </a:r>
          <a:endParaRPr lang="en-US" sz="2200" kern="1200" dirty="0"/>
        </a:p>
      </dsp:txBody>
      <dsp:txXfrm>
        <a:off x="679991" y="855715"/>
        <a:ext cx="6497115" cy="427857"/>
      </dsp:txXfrm>
    </dsp:sp>
    <dsp:sp modelId="{E66DE11B-6104-2A4E-A7F4-0C85876B2834}">
      <dsp:nvSpPr>
        <dsp:cNvPr id="0" name=""/>
        <dsp:cNvSpPr/>
      </dsp:nvSpPr>
      <dsp:spPr>
        <a:xfrm>
          <a:off x="412579" y="802233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ECA7B-63C6-1142-B0A7-F04FE00D75D6}">
      <dsp:nvSpPr>
        <dsp:cNvPr id="0" name=""/>
        <dsp:cNvSpPr/>
      </dsp:nvSpPr>
      <dsp:spPr>
        <a:xfrm>
          <a:off x="840925" y="1497421"/>
          <a:ext cx="6336181" cy="427857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6000"/>
                <a:shade val="20000"/>
                <a:satMod val="130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6000"/>
                <a:shade val="9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600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961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Research Process</a:t>
          </a:r>
          <a:endParaRPr lang="en-US" sz="2200" kern="1200" dirty="0"/>
        </a:p>
      </dsp:txBody>
      <dsp:txXfrm>
        <a:off x="840925" y="1497421"/>
        <a:ext cx="6336181" cy="427857"/>
      </dsp:txXfrm>
    </dsp:sp>
    <dsp:sp modelId="{E54704AA-0936-1A41-9527-E99BD08A726F}">
      <dsp:nvSpPr>
        <dsp:cNvPr id="0" name=""/>
        <dsp:cNvSpPr/>
      </dsp:nvSpPr>
      <dsp:spPr>
        <a:xfrm>
          <a:off x="573514" y="1443939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671142-CD3B-4F4D-ADDB-A999AE378DF2}">
      <dsp:nvSpPr>
        <dsp:cNvPr id="0" name=""/>
        <dsp:cNvSpPr/>
      </dsp:nvSpPr>
      <dsp:spPr>
        <a:xfrm>
          <a:off x="840925" y="2138720"/>
          <a:ext cx="6336181" cy="427857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4000"/>
                <a:shade val="20000"/>
                <a:satMod val="130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4000"/>
                <a:shade val="9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400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961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Market Insights</a:t>
          </a:r>
          <a:endParaRPr lang="en-US" sz="2200" kern="1200" dirty="0"/>
        </a:p>
      </dsp:txBody>
      <dsp:txXfrm>
        <a:off x="840925" y="2138720"/>
        <a:ext cx="6336181" cy="427857"/>
      </dsp:txXfrm>
    </dsp:sp>
    <dsp:sp modelId="{B91B6D0F-CC95-5946-B72C-CDA210A5BB56}">
      <dsp:nvSpPr>
        <dsp:cNvPr id="0" name=""/>
        <dsp:cNvSpPr/>
      </dsp:nvSpPr>
      <dsp:spPr>
        <a:xfrm>
          <a:off x="573514" y="2085238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D9AFC2-E36A-6545-AFB4-C35695E6DEF8}">
      <dsp:nvSpPr>
        <dsp:cNvPr id="0" name=""/>
        <dsp:cNvSpPr/>
      </dsp:nvSpPr>
      <dsp:spPr>
        <a:xfrm>
          <a:off x="679991" y="2780426"/>
          <a:ext cx="6497115" cy="427857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2000"/>
                <a:shade val="20000"/>
                <a:satMod val="130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32000"/>
                <a:shade val="9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200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961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Key Takeaways</a:t>
          </a:r>
          <a:endParaRPr lang="en-US" sz="2200" kern="1200" dirty="0"/>
        </a:p>
      </dsp:txBody>
      <dsp:txXfrm>
        <a:off x="679991" y="2780426"/>
        <a:ext cx="6497115" cy="427857"/>
      </dsp:txXfrm>
    </dsp:sp>
    <dsp:sp modelId="{2DF1F8FC-9979-154A-8517-31F59C1A35C5}">
      <dsp:nvSpPr>
        <dsp:cNvPr id="0" name=""/>
        <dsp:cNvSpPr/>
      </dsp:nvSpPr>
      <dsp:spPr>
        <a:xfrm>
          <a:off x="412579" y="2726944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DD02E4-9FA9-5246-9BBD-9D6CC175338F}">
      <dsp:nvSpPr>
        <dsp:cNvPr id="0" name=""/>
        <dsp:cNvSpPr/>
      </dsp:nvSpPr>
      <dsp:spPr>
        <a:xfrm>
          <a:off x="328048" y="3422131"/>
          <a:ext cx="6849057" cy="427857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20000"/>
                <a:satMod val="130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hade val="9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961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Further Research</a:t>
          </a:r>
          <a:endParaRPr lang="en-US" sz="2200" kern="1200" dirty="0"/>
        </a:p>
      </dsp:txBody>
      <dsp:txXfrm>
        <a:off x="328048" y="3422131"/>
        <a:ext cx="6849057" cy="427857"/>
      </dsp:txXfrm>
    </dsp:sp>
    <dsp:sp modelId="{8AE0D1E7-0397-9B41-922D-70AEC9B9D9CB}">
      <dsp:nvSpPr>
        <dsp:cNvPr id="0" name=""/>
        <dsp:cNvSpPr/>
      </dsp:nvSpPr>
      <dsp:spPr>
        <a:xfrm>
          <a:off x="60637" y="3368649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567820-9CCB-4C5C-91CF-1DF6E105BBAF}">
      <dsp:nvSpPr>
        <dsp:cNvPr id="0" name=""/>
        <dsp:cNvSpPr/>
      </dsp:nvSpPr>
      <dsp:spPr>
        <a:xfrm>
          <a:off x="3153" y="267225"/>
          <a:ext cx="1896451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Equity Based</a:t>
          </a:r>
          <a:endParaRPr lang="en-US" sz="1800" kern="1200" dirty="0"/>
        </a:p>
      </dsp:txBody>
      <dsp:txXfrm>
        <a:off x="3153" y="267225"/>
        <a:ext cx="1896451" cy="518400"/>
      </dsp:txXfrm>
    </dsp:sp>
    <dsp:sp modelId="{C9864501-CE1E-4F96-AFEF-17373BD13E4E}">
      <dsp:nvSpPr>
        <dsp:cNvPr id="0" name=""/>
        <dsp:cNvSpPr/>
      </dsp:nvSpPr>
      <dsp:spPr>
        <a:xfrm>
          <a:off x="3153" y="785625"/>
          <a:ext cx="1896451" cy="40161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Crowd funding for financial return- in terms of equity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Fastest Growing Category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Raises the largest sum of money per campaign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</dsp:txBody>
      <dsp:txXfrm>
        <a:off x="3153" y="785625"/>
        <a:ext cx="1896451" cy="4016106"/>
      </dsp:txXfrm>
    </dsp:sp>
    <dsp:sp modelId="{D163243B-B55E-438D-B7C1-8464EBFA05C1}">
      <dsp:nvSpPr>
        <dsp:cNvPr id="0" name=""/>
        <dsp:cNvSpPr/>
      </dsp:nvSpPr>
      <dsp:spPr>
        <a:xfrm>
          <a:off x="2165109" y="267225"/>
          <a:ext cx="1896451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Lending Based</a:t>
          </a:r>
          <a:endParaRPr lang="en-US" sz="1800" kern="1200" dirty="0"/>
        </a:p>
      </dsp:txBody>
      <dsp:txXfrm>
        <a:off x="2165109" y="267225"/>
        <a:ext cx="1896451" cy="518400"/>
      </dsp:txXfrm>
    </dsp:sp>
    <dsp:sp modelId="{111D5B30-634A-42FC-8263-65A0E14F6026}">
      <dsp:nvSpPr>
        <dsp:cNvPr id="0" name=""/>
        <dsp:cNvSpPr/>
      </dsp:nvSpPr>
      <dsp:spPr>
        <a:xfrm>
          <a:off x="2165109" y="785625"/>
          <a:ext cx="1896451" cy="40161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Like the Equity based crowd funding for financial return – in terms of fixed payments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Smallest in terms of number of platforms</a:t>
          </a:r>
          <a:endParaRPr lang="en-US" sz="1800" kern="1200" dirty="0"/>
        </a:p>
      </dsp:txBody>
      <dsp:txXfrm>
        <a:off x="2165109" y="785625"/>
        <a:ext cx="1896451" cy="4016106"/>
      </dsp:txXfrm>
    </dsp:sp>
    <dsp:sp modelId="{19B8B7F1-CB9D-4635-8B8B-EA4D92B6DB1C}">
      <dsp:nvSpPr>
        <dsp:cNvPr id="0" name=""/>
        <dsp:cNvSpPr/>
      </dsp:nvSpPr>
      <dsp:spPr>
        <a:xfrm>
          <a:off x="4327064" y="267225"/>
          <a:ext cx="1896451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Reward Based</a:t>
          </a:r>
          <a:endParaRPr lang="en-US" sz="1800" kern="1200" dirty="0"/>
        </a:p>
      </dsp:txBody>
      <dsp:txXfrm>
        <a:off x="4327064" y="267225"/>
        <a:ext cx="1896451" cy="518400"/>
      </dsp:txXfrm>
    </dsp:sp>
    <dsp:sp modelId="{26EE30CC-582B-478B-BDF0-D22CD53E99F0}">
      <dsp:nvSpPr>
        <dsp:cNvPr id="0" name=""/>
        <dsp:cNvSpPr/>
      </dsp:nvSpPr>
      <dsp:spPr>
        <a:xfrm>
          <a:off x="4327064" y="785625"/>
          <a:ext cx="1896451" cy="40161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Crowd funding in which the funder expects a non-financial reward such as a token or a limited release of a product.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Largest category in terms of overall number of CFPs</a:t>
          </a:r>
          <a:endParaRPr lang="en-US" sz="1800" kern="1200" dirty="0"/>
        </a:p>
      </dsp:txBody>
      <dsp:txXfrm>
        <a:off x="4327064" y="785625"/>
        <a:ext cx="1896451" cy="4016106"/>
      </dsp:txXfrm>
    </dsp:sp>
    <dsp:sp modelId="{0FBCFD41-F0ED-4B5E-AAF5-F6BB7BAFE1D2}">
      <dsp:nvSpPr>
        <dsp:cNvPr id="0" name=""/>
        <dsp:cNvSpPr/>
      </dsp:nvSpPr>
      <dsp:spPr>
        <a:xfrm>
          <a:off x="6489019" y="267225"/>
          <a:ext cx="1896451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Donation Based</a:t>
          </a:r>
          <a:endParaRPr lang="en-US" sz="1800" kern="1200" dirty="0"/>
        </a:p>
      </dsp:txBody>
      <dsp:txXfrm>
        <a:off x="6489019" y="267225"/>
        <a:ext cx="1896451" cy="518400"/>
      </dsp:txXfrm>
    </dsp:sp>
    <dsp:sp modelId="{572CBC77-BBBA-4022-A4D6-61D2072DA0EA}">
      <dsp:nvSpPr>
        <dsp:cNvPr id="0" name=""/>
        <dsp:cNvSpPr/>
      </dsp:nvSpPr>
      <dsp:spPr>
        <a:xfrm>
          <a:off x="6489019" y="785625"/>
          <a:ext cx="1896451" cy="40161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Crowd funding where the funders donate to causes they want to support with no expected compensation.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Donation based crowd funding for arts and performing arts projects drive less funding.</a:t>
          </a:r>
          <a:endParaRPr lang="en-US" sz="1800" kern="1200" dirty="0"/>
        </a:p>
      </dsp:txBody>
      <dsp:txXfrm>
        <a:off x="6489019" y="785625"/>
        <a:ext cx="1896451" cy="40161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10EC4-9385-0743-AE10-2475EDE802E2}" type="datetimeFigureOut">
              <a:rPr lang="en-US" smtClean="0"/>
              <a:t>20.12.13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9210F-E5EB-B94F-8C4C-DE5559CE1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282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9210F-E5EB-B94F-8C4C-DE5559CE1D6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84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20.12.13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20.12.13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20.12.13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20.12.13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20.12.13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20.12.13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20.12.13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20.12.13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20.12.13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20.12.13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20.12.13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20.12.13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20.12.13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20.12.13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51A0C47-018D-4460-B945-BFF7981B6CA6}" type="datetimeFigureOut">
              <a:rPr lang="en-US" smtClean="0"/>
              <a:t>20.12.13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://www.crowdsourcing.org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azoo-PrimaryLogo-NoTa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284" y="1340728"/>
            <a:ext cx="6241769" cy="22995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0" y="4180954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Brand Research </a:t>
            </a:r>
            <a:r>
              <a:rPr lang="en-US" sz="4000" b="1" dirty="0" smtClean="0"/>
              <a:t>&amp; Insights</a:t>
            </a:r>
          </a:p>
          <a:p>
            <a:pPr algn="ctr"/>
            <a:r>
              <a:rPr lang="en-US" sz="2000" b="1" dirty="0" smtClean="0"/>
              <a:t>Thunderbird Net Impact Team</a:t>
            </a:r>
          </a:p>
          <a:p>
            <a:pPr algn="ctr"/>
            <a:r>
              <a:rPr lang="en-US" sz="2000" b="1" dirty="0" smtClean="0"/>
              <a:t>December 2013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60114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Time Taken from Launch to Completion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217" y="1823924"/>
            <a:ext cx="3664180" cy="4227253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08972" y="1713901"/>
            <a:ext cx="4090916" cy="442692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Projects on Lending based platforms take about an average half of the time taken for projects on Donation and Equity based platforms</a:t>
            </a:r>
          </a:p>
          <a:p>
            <a:pPr marL="34925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Projects on Reward based platforms take an average about 10 weeks </a:t>
            </a:r>
          </a:p>
          <a:p>
            <a:pPr marL="34925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All platforms take similar time to reach the first and last 25% milestone</a:t>
            </a:r>
          </a:p>
          <a:p>
            <a:pPr marL="349250" lvl="1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320116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Source: </a:t>
            </a:r>
            <a:r>
              <a:rPr lang="en-US" baseline="30000" dirty="0"/>
              <a:t>1 </a:t>
            </a:r>
            <a:r>
              <a:rPr lang="en-US" dirty="0" err="1"/>
              <a:t>Massolution</a:t>
            </a:r>
            <a:r>
              <a:rPr lang="en-US" dirty="0"/>
              <a:t> </a:t>
            </a:r>
            <a:r>
              <a:rPr lang="en-US" dirty="0" err="1" smtClean="0"/>
              <a:t>Inc</a:t>
            </a:r>
            <a:r>
              <a:rPr lang="en-US" dirty="0" smtClean="0"/>
              <a:t>, </a:t>
            </a:r>
            <a:r>
              <a:rPr lang="en-US" dirty="0" err="1">
                <a:hlinkClick r:id="rId4"/>
              </a:rPr>
              <a:t>www.crowdsourcing.org</a:t>
            </a: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862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Tool Box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706272"/>
              </p:ext>
            </p:extLst>
          </p:nvPr>
        </p:nvGraphicFramePr>
        <p:xfrm>
          <a:off x="2645961" y="1497971"/>
          <a:ext cx="6103350" cy="4764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7218"/>
                <a:gridCol w="3526132"/>
              </a:tblGrid>
              <a:tr h="49551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Research Tool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Outcome</a:t>
                      </a:r>
                      <a:endParaRPr lang="en-US" dirty="0"/>
                    </a:p>
                  </a:txBody>
                  <a:tcPr anchor="ctr"/>
                </a:tc>
              </a:tr>
              <a:tr h="85049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Business Intelligence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Competitor Insights</a:t>
                      </a:r>
                      <a:endParaRPr lang="en-US" dirty="0"/>
                    </a:p>
                  </a:txBody>
                  <a:tcPr anchor="ctr"/>
                </a:tc>
              </a:tr>
              <a:tr h="85049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General Market Analysis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Market</a:t>
                      </a:r>
                      <a:r>
                        <a:rPr lang="en-US" baseline="0" dirty="0" smtClean="0"/>
                        <a:t> Positioning Insights</a:t>
                      </a:r>
                      <a:endParaRPr lang="en-US" dirty="0"/>
                    </a:p>
                  </a:txBody>
                  <a:tcPr anchor="ctr"/>
                </a:tc>
              </a:tr>
              <a:tr h="86715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Focus Group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Marketplace</a:t>
                      </a:r>
                      <a:r>
                        <a:rPr lang="en-US" baseline="0" dirty="0" smtClean="0"/>
                        <a:t> Perceptions, Needs and Preliminary Variables</a:t>
                      </a:r>
                      <a:endParaRPr lang="en-US" dirty="0"/>
                    </a:p>
                  </a:txBody>
                  <a:tcPr anchor="ctr"/>
                </a:tc>
              </a:tr>
              <a:tr h="85049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Word Map Analysis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SEO and Preliminary</a:t>
                      </a:r>
                      <a:r>
                        <a:rPr lang="en-US" baseline="0" dirty="0" smtClean="0"/>
                        <a:t> Brand Insights</a:t>
                      </a:r>
                      <a:endParaRPr lang="en-US" dirty="0"/>
                    </a:p>
                  </a:txBody>
                  <a:tcPr anchor="ctr"/>
                </a:tc>
              </a:tr>
              <a:tr h="85049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Digital Media Analysis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Website</a:t>
                      </a:r>
                      <a:r>
                        <a:rPr lang="en-US" baseline="0" dirty="0" smtClean="0"/>
                        <a:t> Traffic Drivers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0278" t="16441" r="33743" b="14083"/>
          <a:stretch/>
        </p:blipFill>
        <p:spPr>
          <a:xfrm>
            <a:off x="476273" y="1497971"/>
            <a:ext cx="1781614" cy="476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685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Insight #1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Process – Focus Group</a:t>
            </a:r>
            <a:endParaRPr lang="en-US" sz="2000" dirty="0"/>
          </a:p>
        </p:txBody>
      </p:sp>
      <p:sp>
        <p:nvSpPr>
          <p:cNvPr id="19" name="Content Placeholder 18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Conducted a focus group with 11 participants</a:t>
            </a:r>
          </a:p>
          <a:p>
            <a:pPr lvl="1"/>
            <a:r>
              <a:rPr lang="en-US" dirty="0" smtClean="0"/>
              <a:t>Gathered perceptions of the fundraising industry</a:t>
            </a:r>
          </a:p>
          <a:p>
            <a:pPr lvl="1"/>
            <a:r>
              <a:rPr lang="en-US" dirty="0" smtClean="0"/>
              <a:t>Qualitative analysis of website usage for Razoo, </a:t>
            </a:r>
            <a:r>
              <a:rPr lang="en-US" dirty="0" err="1" smtClean="0"/>
              <a:t>Crowdtilt</a:t>
            </a:r>
            <a:r>
              <a:rPr lang="en-US" dirty="0" smtClean="0"/>
              <a:t> and </a:t>
            </a:r>
            <a:r>
              <a:rPr lang="en-US" dirty="0" err="1" smtClean="0"/>
              <a:t>Fundly</a:t>
            </a:r>
            <a:endParaRPr lang="en-US" dirty="0" smtClean="0"/>
          </a:p>
          <a:p>
            <a:pPr lvl="1"/>
            <a:r>
              <a:rPr lang="en-US" dirty="0" smtClean="0"/>
              <a:t>Developed preliminary understanding of why people invest, variables for engagement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Cause vs. Relationship based donation</a:t>
            </a:r>
          </a:p>
          <a:p>
            <a:r>
              <a:rPr lang="en-US" dirty="0" smtClean="0"/>
              <a:t>Homepage benefits from clear, detailed examples of past successful campaigns</a:t>
            </a:r>
          </a:p>
          <a:p>
            <a:r>
              <a:rPr lang="en-US" dirty="0" smtClean="0"/>
              <a:t>Simple navigation, simple donation</a:t>
            </a:r>
          </a:p>
          <a:p>
            <a:r>
              <a:rPr lang="en-US" dirty="0" smtClean="0"/>
              <a:t>Perception that Razoo targets middle aged demographic (31-40)</a:t>
            </a:r>
          </a:p>
          <a:p>
            <a:r>
              <a:rPr lang="en-US" dirty="0" err="1" smtClean="0"/>
              <a:t>Razoo’s</a:t>
            </a:r>
            <a:r>
              <a:rPr lang="en-US" dirty="0" smtClean="0"/>
              <a:t> website ranks lower against </a:t>
            </a:r>
            <a:r>
              <a:rPr lang="en-US" dirty="0" err="1" smtClean="0"/>
              <a:t>Crowdtilt</a:t>
            </a:r>
            <a:r>
              <a:rPr lang="en-US" dirty="0" smtClean="0"/>
              <a:t> &amp; </a:t>
            </a:r>
            <a:r>
              <a:rPr lang="en-US" dirty="0" err="1" smtClean="0"/>
              <a:t>Fundly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308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Insight #1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6295453"/>
              </p:ext>
            </p:extLst>
          </p:nvPr>
        </p:nvGraphicFramePr>
        <p:xfrm>
          <a:off x="700361" y="1488633"/>
          <a:ext cx="7756252" cy="4949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2305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Insight #1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4152469"/>
              </p:ext>
            </p:extLst>
          </p:nvPr>
        </p:nvGraphicFramePr>
        <p:xfrm>
          <a:off x="4382893" y="1784611"/>
          <a:ext cx="4467331" cy="4382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348640" y="2225836"/>
            <a:ext cx="382997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/>
              <a:t>“</a:t>
            </a:r>
            <a:r>
              <a:rPr lang="en-US" sz="1400" dirty="0"/>
              <a:t>Difficult to navigate the site. I can’t search for what I’m looking for.</a:t>
            </a:r>
            <a:r>
              <a:rPr lang="en-US" sz="1400" dirty="0" smtClean="0"/>
              <a:t>”</a:t>
            </a:r>
          </a:p>
          <a:p>
            <a:pPr marL="285750" indent="-285750">
              <a:buFont typeface="Arial"/>
              <a:buChar char="•"/>
            </a:pPr>
            <a:endParaRPr lang="fr-FR" sz="1400" dirty="0"/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“</a:t>
            </a:r>
            <a:r>
              <a:rPr lang="en-US" sz="1400" dirty="0"/>
              <a:t>None were inspiring or easy to navigate. I had to try too hard to figure out what was going on or where to go to give my money</a:t>
            </a:r>
            <a:r>
              <a:rPr lang="en-US" sz="1400" dirty="0" smtClean="0"/>
              <a:t>”</a:t>
            </a:r>
          </a:p>
          <a:p>
            <a:pPr marL="285750" indent="-285750">
              <a:buFont typeface="Arial"/>
              <a:buChar char="•"/>
            </a:pPr>
            <a:endParaRPr lang="fr-FR" sz="1400" dirty="0"/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“</a:t>
            </a:r>
            <a:r>
              <a:rPr lang="en-US" sz="1400" dirty="0"/>
              <a:t>Not as visually appealing as </a:t>
            </a:r>
            <a:r>
              <a:rPr lang="en-US" sz="1400" dirty="0" err="1"/>
              <a:t>Fundly</a:t>
            </a:r>
            <a:r>
              <a:rPr lang="en-US" sz="1400" dirty="0" smtClean="0"/>
              <a:t>”</a:t>
            </a:r>
          </a:p>
          <a:p>
            <a:pPr marL="285750" indent="-285750">
              <a:buFont typeface="Arial"/>
              <a:buChar char="•"/>
            </a:pPr>
            <a:endParaRPr lang="fr-FR" sz="1400" dirty="0"/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“</a:t>
            </a:r>
            <a:r>
              <a:rPr lang="en-US" sz="1400" dirty="0"/>
              <a:t>I find the layout difficult to navigate</a:t>
            </a:r>
            <a:r>
              <a:rPr lang="en-US" sz="1400" dirty="0" smtClean="0"/>
              <a:t>”</a:t>
            </a:r>
          </a:p>
          <a:p>
            <a:pPr marL="285750" indent="-285750">
              <a:buFont typeface="Arial"/>
              <a:buChar char="•"/>
            </a:pPr>
            <a:endParaRPr lang="fr-FR" sz="1400" dirty="0"/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“</a:t>
            </a:r>
            <a:r>
              <a:rPr lang="en-US" sz="1400" dirty="0"/>
              <a:t>Projects not immediately visible. Worse than </a:t>
            </a:r>
            <a:r>
              <a:rPr lang="en-US" sz="1400" dirty="0" err="1"/>
              <a:t>Fundly</a:t>
            </a:r>
            <a:r>
              <a:rPr lang="en-US" sz="1400" dirty="0" smtClean="0"/>
              <a:t>”</a:t>
            </a:r>
          </a:p>
          <a:p>
            <a:pPr marL="285750" indent="-285750">
              <a:buFont typeface="Arial"/>
              <a:buChar char="•"/>
            </a:pPr>
            <a:endParaRPr lang="fr-FR" sz="1400" dirty="0"/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“</a:t>
            </a:r>
            <a:r>
              <a:rPr lang="en-US" sz="1400" dirty="0"/>
              <a:t>The home page is not very detailed, hard to navigate across the website.</a:t>
            </a:r>
            <a:r>
              <a:rPr lang="en-US" sz="1400" dirty="0" smtClean="0"/>
              <a:t>”</a:t>
            </a:r>
          </a:p>
          <a:p>
            <a:pPr marL="285750" indent="-285750">
              <a:buFont typeface="Arial"/>
              <a:buChar char="•"/>
            </a:pPr>
            <a:endParaRPr lang="fr-FR" sz="1400" dirty="0"/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“</a:t>
            </a:r>
            <a:r>
              <a:rPr lang="en-US" sz="1400" dirty="0"/>
              <a:t>Difficult to </a:t>
            </a:r>
            <a:r>
              <a:rPr lang="en-US" sz="1400" dirty="0" smtClean="0"/>
              <a:t>easily navigate </a:t>
            </a:r>
            <a:r>
              <a:rPr lang="en-US" sz="1400" dirty="0"/>
              <a:t>and find </a:t>
            </a:r>
            <a:r>
              <a:rPr lang="en-US" sz="1400" dirty="0" smtClean="0"/>
              <a:t>causes from homepage”</a:t>
            </a:r>
            <a:endParaRPr lang="fr-FR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48249" y="1597831"/>
            <a:ext cx="373036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Qualitative </a:t>
            </a:r>
            <a:r>
              <a:rPr lang="en-US" sz="1600" b="1" dirty="0" smtClean="0"/>
              <a:t>Reactions </a:t>
            </a:r>
            <a:r>
              <a:rPr lang="en-US" sz="1600" b="1" dirty="0"/>
              <a:t>To </a:t>
            </a:r>
            <a:endParaRPr lang="en-US" sz="1600" b="1" dirty="0" smtClean="0"/>
          </a:p>
          <a:p>
            <a:pPr algn="ctr"/>
            <a:r>
              <a:rPr lang="en-US" sz="1600" b="1" dirty="0" err="1" smtClean="0"/>
              <a:t>Razoo’s</a:t>
            </a:r>
            <a:r>
              <a:rPr lang="en-US" sz="1600" b="1" dirty="0" smtClean="0"/>
              <a:t> </a:t>
            </a:r>
            <a:r>
              <a:rPr lang="en-US" sz="1600" b="1" dirty="0"/>
              <a:t>Webpage</a:t>
            </a:r>
          </a:p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87342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Insight #1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5385291"/>
              </p:ext>
            </p:extLst>
          </p:nvPr>
        </p:nvGraphicFramePr>
        <p:xfrm>
          <a:off x="983661" y="1444445"/>
          <a:ext cx="7057221" cy="5074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7160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Insight #1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55" y="1755747"/>
            <a:ext cx="4507701" cy="4675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105076" y="1755747"/>
            <a:ext cx="37105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1600" dirty="0"/>
              <a:t>F</a:t>
            </a:r>
            <a:r>
              <a:rPr lang="en-US" sz="1600" dirty="0" smtClean="0"/>
              <a:t>eedback </a:t>
            </a:r>
            <a:r>
              <a:rPr lang="en-US" sz="1600" dirty="0"/>
              <a:t>from the focus group on observed </a:t>
            </a:r>
            <a:r>
              <a:rPr lang="en-US" sz="1600" dirty="0" smtClean="0"/>
              <a:t>campaigns</a:t>
            </a:r>
          </a:p>
          <a:p>
            <a:pPr marL="742950" lvl="1" indent="-285750">
              <a:buFont typeface="Wingdings" charset="2"/>
              <a:buChar char="§"/>
            </a:pPr>
            <a:r>
              <a:rPr lang="en-US" sz="1600" dirty="0"/>
              <a:t>I</a:t>
            </a:r>
            <a:r>
              <a:rPr lang="en-US" sz="1600" dirty="0" smtClean="0"/>
              <a:t>ndicates </a:t>
            </a:r>
            <a:r>
              <a:rPr lang="en-US" sz="1600" dirty="0"/>
              <a:t>that </a:t>
            </a:r>
            <a:r>
              <a:rPr lang="en-US" sz="1600" dirty="0" err="1"/>
              <a:t>Crowdtilt</a:t>
            </a:r>
            <a:r>
              <a:rPr lang="en-US" sz="1600" dirty="0"/>
              <a:t> and </a:t>
            </a:r>
            <a:r>
              <a:rPr lang="en-US" sz="1600" dirty="0" err="1"/>
              <a:t>Fundly</a:t>
            </a:r>
            <a:r>
              <a:rPr lang="en-US" sz="1600" dirty="0"/>
              <a:t> have an apparent focal point on “personal” and “causes” </a:t>
            </a:r>
            <a:r>
              <a:rPr lang="en-US" sz="1600" dirty="0" smtClean="0"/>
              <a:t>campaigns</a:t>
            </a:r>
            <a:endParaRPr lang="en-US" sz="1600" dirty="0"/>
          </a:p>
          <a:p>
            <a:pPr marL="742950" lvl="1" indent="-285750">
              <a:buFont typeface="Wingdings" charset="2"/>
              <a:buChar char="§"/>
            </a:pPr>
            <a:r>
              <a:rPr lang="en-US" sz="1600" dirty="0" smtClean="0"/>
              <a:t>Razoo has an </a:t>
            </a:r>
            <a:r>
              <a:rPr lang="en-US" sz="1600" dirty="0"/>
              <a:t>apparent focal </a:t>
            </a:r>
            <a:r>
              <a:rPr lang="en-US" sz="1600" dirty="0" smtClean="0"/>
              <a:t>point </a:t>
            </a:r>
            <a:r>
              <a:rPr lang="en-US" sz="1600" dirty="0"/>
              <a:t>on “events” and “causes”</a:t>
            </a:r>
            <a:r>
              <a:rPr lang="en-US" sz="1600" dirty="0" smtClean="0"/>
              <a:t>.</a:t>
            </a:r>
          </a:p>
          <a:p>
            <a:pPr marL="742950" lvl="1" indent="-285750">
              <a:buFont typeface="Wingdings" charset="2"/>
              <a:buChar char="§"/>
            </a:pPr>
            <a:r>
              <a:rPr lang="en-US" sz="1600" dirty="0" smtClean="0"/>
              <a:t>Razoo </a:t>
            </a:r>
            <a:r>
              <a:rPr lang="en-US" sz="1600" dirty="0"/>
              <a:t>is also the only platform to market “religious” campaigns</a:t>
            </a:r>
            <a:r>
              <a:rPr lang="fr-FR" sz="1600" dirty="0"/>
              <a:t> </a:t>
            </a:r>
            <a:endParaRPr lang="en-US" sz="16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1384284"/>
              </p:ext>
            </p:extLst>
          </p:nvPr>
        </p:nvGraphicFramePr>
        <p:xfrm>
          <a:off x="5105076" y="4367582"/>
          <a:ext cx="3710519" cy="2063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Donut 7"/>
          <p:cNvSpPr/>
          <p:nvPr/>
        </p:nvSpPr>
        <p:spPr>
          <a:xfrm>
            <a:off x="5802354" y="5690614"/>
            <a:ext cx="871599" cy="510537"/>
          </a:xfrm>
          <a:prstGeom prst="donut">
            <a:avLst>
              <a:gd name="adj" fmla="val 7693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7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Insight #1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08000" y="1550894"/>
            <a:ext cx="8157882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“I’ve never actually navigated myself onto a crowd funding website, just to the individual campaigns. Mostly campaign starters navigate to the front page, no?”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“I’m turned off when I see stupid projects that have no real meaningful purpose, I don’t trust the site”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“I just need really simple navigating, I invested in a friend’s campaign last week and I needed to create an account and sign in just to donate, then I got spammed later on with campaigns that were great but completely not relevant, I didn’t know them – no more spam”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“There is this one page I follow on Facebook about adopting puppies, which I can’t do, but if there was a button to donate on the page I would do it – just never thought about it”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“Crowdtilt’s homepage shows off example projects well and cleanly, Razoo doesn’t give me a good feeling for their projects, there are no details”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17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Insight #2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Process – Word Mapping</a:t>
            </a:r>
            <a:endParaRPr lang="en-US" sz="2000" dirty="0"/>
          </a:p>
        </p:txBody>
      </p:sp>
      <p:sp>
        <p:nvSpPr>
          <p:cNvPr id="19" name="Content Placeholder 1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Generated a word map of the most frequent words occurring on competitors’ websites</a:t>
            </a:r>
          </a:p>
          <a:p>
            <a:r>
              <a:rPr lang="en-US" dirty="0" smtClean="0"/>
              <a:t>Useful to understand the market positioning of each brand</a:t>
            </a:r>
          </a:p>
          <a:p>
            <a:r>
              <a:rPr lang="en-US" dirty="0" smtClean="0"/>
              <a:t>Basic understanding of SEO perceptions</a:t>
            </a:r>
          </a:p>
          <a:p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Some </a:t>
            </a:r>
            <a:r>
              <a:rPr lang="en-US" dirty="0" smtClean="0"/>
              <a:t>competitors </a:t>
            </a:r>
            <a:r>
              <a:rPr lang="en-US" dirty="0"/>
              <a:t>focus on the outcome rather than the </a:t>
            </a:r>
            <a:r>
              <a:rPr lang="en-US" dirty="0" smtClean="0"/>
              <a:t>process of donation itself – like </a:t>
            </a:r>
            <a:r>
              <a:rPr lang="en-US" dirty="0" err="1" smtClean="0"/>
              <a:t>Crowdtilt</a:t>
            </a:r>
            <a:endParaRPr lang="en-US" dirty="0"/>
          </a:p>
          <a:p>
            <a:pPr lvl="1"/>
            <a:r>
              <a:rPr lang="en-US" dirty="0"/>
              <a:t>Focus on the value delivered, the end result of helping rather than the process of </a:t>
            </a:r>
            <a:r>
              <a:rPr lang="en-US" dirty="0" smtClean="0"/>
              <a:t>giving – the experience</a:t>
            </a:r>
            <a:endParaRPr lang="en-US" dirty="0"/>
          </a:p>
          <a:p>
            <a:pPr lvl="1"/>
            <a:r>
              <a:rPr lang="en-US" dirty="0" smtClean="0"/>
              <a:t>Keywords: Party</a:t>
            </a:r>
            <a:r>
              <a:rPr lang="en-US" dirty="0"/>
              <a:t>, Healing, Friends, Animals, </a:t>
            </a:r>
            <a:r>
              <a:rPr lang="en-US" dirty="0" smtClean="0"/>
              <a:t>Community</a:t>
            </a:r>
          </a:p>
          <a:p>
            <a:r>
              <a:rPr lang="en-US" dirty="0" smtClean="0"/>
              <a:t>All sites abuse the word </a:t>
            </a:r>
            <a:r>
              <a:rPr lang="en-US" i="1" dirty="0" smtClean="0"/>
              <a:t>funding</a:t>
            </a:r>
            <a:r>
              <a:rPr lang="en-US" dirty="0" smtClean="0"/>
              <a:t> and </a:t>
            </a:r>
            <a:r>
              <a:rPr lang="en-US" i="1" dirty="0" smtClean="0"/>
              <a:t>raise</a:t>
            </a:r>
          </a:p>
          <a:p>
            <a:pPr lvl="1"/>
            <a:r>
              <a:rPr lang="en-US" dirty="0" smtClean="0"/>
              <a:t>Consider ways </a:t>
            </a:r>
            <a:r>
              <a:rPr lang="en-US" dirty="0"/>
              <a:t>of </a:t>
            </a:r>
            <a:r>
              <a:rPr lang="en-US" dirty="0" smtClean="0"/>
              <a:t>differentiating diction</a:t>
            </a:r>
          </a:p>
          <a:p>
            <a:pPr lvl="1"/>
            <a:r>
              <a:rPr lang="en-US" dirty="0" smtClean="0"/>
              <a:t>Demonstrates focus on the process not the outcome of fundraising</a:t>
            </a:r>
          </a:p>
          <a:p>
            <a:pPr lvl="1"/>
            <a:r>
              <a:rPr lang="en-US" dirty="0" smtClean="0"/>
              <a:t>Limit use of these fatigued words</a:t>
            </a:r>
          </a:p>
          <a:p>
            <a:pPr lvl="2"/>
            <a:r>
              <a:rPr lang="en-US" dirty="0" smtClean="0"/>
              <a:t>Possible point of brand differentiation?</a:t>
            </a:r>
          </a:p>
          <a:p>
            <a:pPr lvl="2"/>
            <a:r>
              <a:rPr lang="en-US" dirty="0" smtClean="0"/>
              <a:t>Ex. “Razoo doesn’t raise funds, it raises hopes”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856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95824" y="1757738"/>
            <a:ext cx="4111822" cy="4611812"/>
            <a:chOff x="1237975" y="1680457"/>
            <a:chExt cx="2899118" cy="3576835"/>
          </a:xfrm>
        </p:grpSpPr>
        <p:pic>
          <p:nvPicPr>
            <p:cNvPr id="6" name="Picture 5" descr="Capture d’écran 2013-12-05 à 11.36.46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7975" y="2329844"/>
              <a:ext cx="2899118" cy="292744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237975" y="1680457"/>
              <a:ext cx="2899118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/>
                <a:t>GoFundMe</a:t>
              </a:r>
              <a:endParaRPr lang="en-US" sz="3200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692384" y="1804640"/>
            <a:ext cx="4213045" cy="4609733"/>
            <a:chOff x="5071369" y="1862196"/>
            <a:chExt cx="3219155" cy="3910420"/>
          </a:xfrm>
        </p:grpSpPr>
        <p:sp>
          <p:nvSpPr>
            <p:cNvPr id="16" name="TextBox 15"/>
            <p:cNvSpPr txBox="1"/>
            <p:nvPr/>
          </p:nvSpPr>
          <p:spPr>
            <a:xfrm>
              <a:off x="5071370" y="1862196"/>
              <a:ext cx="3219154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/>
                <a:t>Razoo</a:t>
              </a:r>
              <a:endParaRPr lang="en-US" sz="3200" b="1" dirty="0"/>
            </a:p>
          </p:txBody>
        </p:sp>
        <p:pic>
          <p:nvPicPr>
            <p:cNvPr id="17" name="Picture 16" descr="Capture d’écran 2013-12-05 à 11.37.5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1369" y="2534800"/>
              <a:ext cx="3219154" cy="3237816"/>
            </a:xfrm>
            <a:prstGeom prst="rect">
              <a:avLst/>
            </a:prstGeom>
          </p:spPr>
        </p:pic>
      </p:grp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 dirty="0" smtClean="0"/>
              <a:t>Insight #2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426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22120436"/>
              </p:ext>
            </p:extLst>
          </p:nvPr>
        </p:nvGraphicFramePr>
        <p:xfrm>
          <a:off x="899627" y="1926235"/>
          <a:ext cx="723229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43752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26004" y="1366296"/>
            <a:ext cx="4244731" cy="5174426"/>
            <a:chOff x="5477663" y="1521911"/>
            <a:chExt cx="2949825" cy="3595906"/>
          </a:xfrm>
        </p:grpSpPr>
        <p:pic>
          <p:nvPicPr>
            <p:cNvPr id="10" name="Picture 9" descr="Capture d’écran 2013-12-05 à 11.37.1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7663" y="2195475"/>
              <a:ext cx="2949825" cy="292234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477663" y="1521911"/>
              <a:ext cx="29498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/>
                <a:t>Fundly</a:t>
              </a:r>
              <a:endParaRPr lang="en-US" sz="3200" b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784298" y="1426060"/>
            <a:ext cx="4150526" cy="5114662"/>
            <a:chOff x="828938" y="1815928"/>
            <a:chExt cx="3174607" cy="3912044"/>
          </a:xfrm>
        </p:grpSpPr>
        <p:sp>
          <p:nvSpPr>
            <p:cNvPr id="13" name="TextBox 12"/>
            <p:cNvSpPr txBox="1"/>
            <p:nvPr/>
          </p:nvSpPr>
          <p:spPr>
            <a:xfrm>
              <a:off x="828938" y="1815928"/>
              <a:ext cx="317460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/>
                <a:t>Crowdtilt</a:t>
              </a:r>
              <a:endParaRPr lang="en-US" sz="3200" b="1" dirty="0"/>
            </a:p>
          </p:txBody>
        </p:sp>
        <p:pic>
          <p:nvPicPr>
            <p:cNvPr id="14" name="Picture 13" descr="Capture d’écran 2013-12-05 à 11.37.28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938" y="2534800"/>
              <a:ext cx="3174607" cy="3193172"/>
            </a:xfrm>
            <a:prstGeom prst="rect">
              <a:avLst/>
            </a:prstGeom>
          </p:spPr>
        </p:pic>
      </p:grp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 dirty="0" smtClean="0"/>
              <a:t>Insight #2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2659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Insight #3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Process – Statistical Analysis</a:t>
            </a:r>
            <a:endParaRPr lang="en-US" sz="2000" dirty="0"/>
          </a:p>
        </p:txBody>
      </p:sp>
      <p:sp>
        <p:nvSpPr>
          <p:cNvPr id="19" name="Content Placeholder 18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Gathered 2 months of </a:t>
            </a:r>
            <a:r>
              <a:rPr lang="en-US" dirty="0" err="1" smtClean="0"/>
              <a:t>Trackmaven</a:t>
            </a:r>
            <a:r>
              <a:rPr lang="en-US" dirty="0" smtClean="0"/>
              <a:t> data</a:t>
            </a:r>
          </a:p>
          <a:p>
            <a:r>
              <a:rPr lang="en-US" dirty="0" smtClean="0"/>
              <a:t>Assessed usage of multiple forms of digital content</a:t>
            </a:r>
          </a:p>
          <a:p>
            <a:pPr lvl="1"/>
            <a:r>
              <a:rPr lang="en-US" dirty="0" smtClean="0"/>
              <a:t>Social Media, Email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Correlated types of content with website metrics</a:t>
            </a:r>
          </a:p>
          <a:p>
            <a:pPr lvl="1"/>
            <a:r>
              <a:rPr lang="en-US" dirty="0" smtClean="0"/>
              <a:t>Traffic, Page Rank, </a:t>
            </a:r>
            <a:r>
              <a:rPr lang="en-US" dirty="0" err="1" smtClean="0"/>
              <a:t>Klout</a:t>
            </a:r>
            <a:r>
              <a:rPr lang="en-US" dirty="0" smtClean="0"/>
              <a:t> Score</a:t>
            </a:r>
          </a:p>
          <a:p>
            <a:pPr lvl="1"/>
            <a:r>
              <a:rPr lang="en-US" dirty="0" smtClean="0"/>
              <a:t>What makes websites successful?</a:t>
            </a:r>
          </a:p>
          <a:p>
            <a:r>
              <a:rPr lang="en-US" dirty="0" smtClean="0"/>
              <a:t>Still not specifically able to understand what drives engagement on a campaign level, lacking information to drive analysis</a:t>
            </a:r>
          </a:p>
          <a:p>
            <a:pPr lvl="1"/>
            <a:r>
              <a:rPr lang="en-US" dirty="0" smtClean="0"/>
              <a:t>What makes individual campaigns successful? 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Performed statistical analysis to find what drives website metrics across 18 crowd funding platforms</a:t>
            </a:r>
          </a:p>
          <a:p>
            <a:pPr lvl="1"/>
            <a:r>
              <a:rPr lang="en-US" dirty="0" smtClean="0"/>
              <a:t>Twitter is the most influential social media platform</a:t>
            </a:r>
          </a:p>
          <a:p>
            <a:pPr lvl="1"/>
            <a:r>
              <a:rPr lang="en-US" dirty="0" smtClean="0"/>
              <a:t>Newsletters have low influence on monthly website visits</a:t>
            </a:r>
          </a:p>
          <a:p>
            <a:pPr lvl="1"/>
            <a:r>
              <a:rPr lang="en-US" dirty="0" smtClean="0"/>
              <a:t>Frequency of blog posts less important than how/where they are published or promoted</a:t>
            </a:r>
          </a:p>
          <a:p>
            <a:r>
              <a:rPr lang="en-US" dirty="0" smtClean="0"/>
              <a:t>Mostly intuitive social media and website traffic conclusions</a:t>
            </a:r>
          </a:p>
          <a:p>
            <a:pPr lvl="1"/>
            <a:r>
              <a:rPr lang="en-US" dirty="0" smtClean="0"/>
              <a:t>Need to gather campaign metrics and success rates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309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Insight #3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645109"/>
              </p:ext>
            </p:extLst>
          </p:nvPr>
        </p:nvGraphicFramePr>
        <p:xfrm>
          <a:off x="685798" y="1550894"/>
          <a:ext cx="7770814" cy="4774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5407"/>
                <a:gridCol w="3885407"/>
              </a:tblGrid>
              <a:tr h="7903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Metric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Strongest Correlated Activities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7903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KloutScore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TweetsPerDay, AverageRetweets</a:t>
                      </a:r>
                    </a:p>
                  </a:txBody>
                  <a:tcPr marL="12700" marR="12700" marT="12700" marB="0" anchor="ctr"/>
                </a:tc>
              </a:tr>
              <a:tr h="7903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YouTubeSubscribers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FacebookPostsPerDay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7903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MonthlyVisits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TwitterFollowers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TotalRecentEmailsSent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8066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SitesLinkingIn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TwitterFollowers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KloutScore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YouTubeSubscribers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MonthlyVisits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12700" marR="12700" marT="12700" marB="0" anchor="ctr"/>
                </a:tc>
              </a:tr>
              <a:tr h="8066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Blog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PostsPerDay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None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1177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Insight #4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Process – Business Intel</a:t>
            </a:r>
            <a:endParaRPr lang="en-US" sz="2000" dirty="0"/>
          </a:p>
        </p:txBody>
      </p:sp>
      <p:sp>
        <p:nvSpPr>
          <p:cNvPr id="19" name="Content Placeholder 1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Contacted several competitors about their marketing and branding strategy</a:t>
            </a:r>
          </a:p>
          <a:p>
            <a:r>
              <a:rPr lang="en-US" dirty="0" smtClean="0"/>
              <a:t>Only managed full contact with a marketing manager from </a:t>
            </a:r>
            <a:r>
              <a:rPr lang="en-US" dirty="0" err="1" smtClean="0"/>
              <a:t>Fundly</a:t>
            </a:r>
            <a:endParaRPr lang="en-US" dirty="0"/>
          </a:p>
          <a:p>
            <a:r>
              <a:rPr lang="en-US" dirty="0" smtClean="0"/>
              <a:t>Gained insights into their competitive strategies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Asked </a:t>
            </a:r>
            <a:r>
              <a:rPr lang="en-US" dirty="0" err="1" smtClean="0"/>
              <a:t>Fundly</a:t>
            </a:r>
            <a:r>
              <a:rPr lang="en-US" dirty="0" smtClean="0"/>
              <a:t> manager the following questions</a:t>
            </a:r>
          </a:p>
          <a:p>
            <a:pPr lvl="1"/>
            <a:r>
              <a:rPr lang="en-US" dirty="0" smtClean="0"/>
              <a:t>What value do you bring your customers?</a:t>
            </a:r>
          </a:p>
          <a:p>
            <a:pPr lvl="1"/>
            <a:r>
              <a:rPr lang="en-US" dirty="0" smtClean="0"/>
              <a:t>Do you have a market niche?</a:t>
            </a:r>
          </a:p>
          <a:p>
            <a:pPr lvl="1"/>
            <a:r>
              <a:rPr lang="en-US" dirty="0" smtClean="0"/>
              <a:t>How do you segment?</a:t>
            </a:r>
          </a:p>
          <a:p>
            <a:pPr lvl="1"/>
            <a:r>
              <a:rPr lang="en-US" dirty="0" smtClean="0"/>
              <a:t>What are your competitive advantages?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596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Insight #4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Fundly</a:t>
            </a:r>
            <a:r>
              <a:rPr lang="en-US" dirty="0" smtClean="0"/>
              <a:t> Responses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Focused on Communities</a:t>
            </a:r>
          </a:p>
          <a:p>
            <a:pPr lvl="1"/>
            <a:r>
              <a:rPr lang="en-US" dirty="0" smtClean="0"/>
              <a:t>The small local/family stories drive donations</a:t>
            </a:r>
          </a:p>
          <a:p>
            <a:pPr lvl="1"/>
            <a:r>
              <a:rPr lang="en-US" dirty="0" smtClean="0"/>
              <a:t>They offer a personal connection</a:t>
            </a:r>
          </a:p>
          <a:p>
            <a:r>
              <a:rPr lang="en-US" dirty="0" smtClean="0"/>
              <a:t>“System that works for us”</a:t>
            </a:r>
          </a:p>
          <a:p>
            <a:pPr lvl="1"/>
            <a:r>
              <a:rPr lang="en-US" dirty="0" smtClean="0"/>
              <a:t>Heavily collecting user data</a:t>
            </a:r>
          </a:p>
          <a:p>
            <a:pPr lvl="1"/>
            <a:r>
              <a:rPr lang="en-US" dirty="0" smtClean="0"/>
              <a:t>Developing insights on how to reach customers and promote successful campaigns</a:t>
            </a:r>
          </a:p>
          <a:p>
            <a:pPr lvl="1"/>
            <a:r>
              <a:rPr lang="en-US" dirty="0" smtClean="0"/>
              <a:t>Informing users how to design successful campaigns “pictures = x% success rate”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SEM is </a:t>
            </a:r>
            <a:r>
              <a:rPr lang="en-US" dirty="0"/>
              <a:t>leveraged to determine market tendencies toward searches and buzz words. 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They filter campaigns that only match their value statement of </a:t>
            </a:r>
            <a:r>
              <a:rPr lang="en-US" i="1" dirty="0" smtClean="0"/>
              <a:t>local</a:t>
            </a:r>
          </a:p>
          <a:p>
            <a:pPr lvl="1"/>
            <a:r>
              <a:rPr lang="en-US" dirty="0" smtClean="0"/>
              <a:t>They want to target “community outreach”</a:t>
            </a:r>
          </a:p>
          <a:p>
            <a:pPr lvl="1"/>
            <a:r>
              <a:rPr lang="en-US" dirty="0" smtClean="0"/>
              <a:t>Family and friends are key</a:t>
            </a:r>
          </a:p>
          <a:p>
            <a:r>
              <a:rPr lang="en-US" dirty="0" smtClean="0"/>
              <a:t>Constantly update SEO to improve keyword drivers for their local target market </a:t>
            </a:r>
          </a:p>
          <a:p>
            <a:r>
              <a:rPr lang="en-US" dirty="0" smtClean="0"/>
              <a:t>They rely deeply on data analysis to find trends for success </a:t>
            </a:r>
          </a:p>
          <a:p>
            <a:pPr lvl="1"/>
            <a:r>
              <a:rPr lang="en-US" dirty="0" smtClean="0"/>
              <a:t>They spread the wealth by informing users how to have most successful campaigns, how to contact donors</a:t>
            </a:r>
          </a:p>
          <a:p>
            <a:pPr lvl="1"/>
            <a:r>
              <a:rPr lang="en-US" dirty="0" smtClean="0"/>
              <a:t>Avg. Donation Impersonal stories - $20-$30</a:t>
            </a:r>
          </a:p>
          <a:p>
            <a:pPr lvl="1"/>
            <a:r>
              <a:rPr lang="en-US" dirty="0" smtClean="0"/>
              <a:t>Avg. Donation Personal stories - $70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315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Current Research Roadblocks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Limited Understanding of Field</a:t>
            </a:r>
          </a:p>
          <a:p>
            <a:pPr lvl="1"/>
            <a:r>
              <a:rPr lang="en-US" dirty="0" smtClean="0"/>
              <a:t>Newly growing industry</a:t>
            </a:r>
          </a:p>
          <a:p>
            <a:pPr lvl="1"/>
            <a:r>
              <a:rPr lang="en-US" dirty="0" smtClean="0"/>
              <a:t>Changing Customer Needs</a:t>
            </a:r>
          </a:p>
          <a:p>
            <a:pPr lvl="1"/>
            <a:r>
              <a:rPr lang="en-US" dirty="0" smtClean="0"/>
              <a:t>Low barriers to entry</a:t>
            </a:r>
          </a:p>
          <a:p>
            <a:r>
              <a:rPr lang="en-US" dirty="0" smtClean="0"/>
              <a:t>Preliminary Research</a:t>
            </a:r>
          </a:p>
          <a:p>
            <a:pPr lvl="1"/>
            <a:r>
              <a:rPr lang="en-US" dirty="0" smtClean="0"/>
              <a:t>Variables for analysis still unclear</a:t>
            </a:r>
          </a:p>
          <a:p>
            <a:pPr lvl="1"/>
            <a:r>
              <a:rPr lang="en-US" dirty="0" smtClean="0"/>
              <a:t>What variables </a:t>
            </a:r>
            <a:r>
              <a:rPr lang="en-US" dirty="0"/>
              <a:t>really </a:t>
            </a:r>
            <a:r>
              <a:rPr lang="en-US" dirty="0" smtClean="0"/>
              <a:t>drive usage?</a:t>
            </a:r>
          </a:p>
          <a:p>
            <a:pPr lvl="1"/>
            <a:r>
              <a:rPr lang="en-US" dirty="0" smtClean="0"/>
              <a:t>What do users need to “engage” with campaigns?</a:t>
            </a:r>
          </a:p>
          <a:p>
            <a:pPr lvl="1"/>
            <a:endParaRPr lang="en-US" dirty="0"/>
          </a:p>
        </p:txBody>
      </p:sp>
      <p:pic>
        <p:nvPicPr>
          <p:cNvPr id="5" name="Content Placeholder 4" descr="beer-flight.jpg-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2" r="22492"/>
          <a:stretch>
            <a:fillRect/>
          </a:stretch>
        </p:blipFill>
        <p:spPr>
          <a:xfrm>
            <a:off x="4844733" y="1760538"/>
            <a:ext cx="3611880" cy="3708221"/>
          </a:xfrm>
        </p:spPr>
      </p:pic>
      <p:sp>
        <p:nvSpPr>
          <p:cNvPr id="4" name="TextBox 3"/>
          <p:cNvSpPr txBox="1"/>
          <p:nvPr/>
        </p:nvSpPr>
        <p:spPr>
          <a:xfrm>
            <a:off x="4692170" y="5468759"/>
            <a:ext cx="3916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Developed Market Example: Beer</a:t>
            </a:r>
          </a:p>
          <a:p>
            <a:pPr algn="ctr"/>
            <a:r>
              <a:rPr lang="en-US" i="1" dirty="0" smtClean="0"/>
              <a:t>Variables of Analysis that drive sales</a:t>
            </a:r>
          </a:p>
          <a:p>
            <a:pPr algn="ctr"/>
            <a:r>
              <a:rPr lang="en-US" dirty="0" smtClean="0"/>
              <a:t>Bitterness, </a:t>
            </a:r>
            <a:r>
              <a:rPr lang="en-US" dirty="0" err="1" smtClean="0"/>
              <a:t>Hoppiness</a:t>
            </a:r>
            <a:r>
              <a:rPr lang="en-US" dirty="0" smtClean="0"/>
              <a:t>, Color &amp; Smell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9755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Takeaways &amp; Recommendations</a:t>
            </a:r>
            <a:endParaRPr lang="en-US" dirty="0"/>
          </a:p>
        </p:txBody>
      </p:sp>
      <p:pic>
        <p:nvPicPr>
          <p:cNvPr id="5" name="Content Placeholder 4" descr="recommendations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6" r="8756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967433"/>
            <a:ext cx="3611880" cy="4158730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Razzo</a:t>
            </a:r>
            <a:r>
              <a:rPr lang="en-US" dirty="0" smtClean="0"/>
              <a:t> </a:t>
            </a:r>
            <a:r>
              <a:rPr lang="en-US" dirty="0"/>
              <a:t>n</a:t>
            </a:r>
            <a:r>
              <a:rPr lang="en-US" dirty="0" smtClean="0"/>
              <a:t>eeds better collection and analysis of user data - investor behaviors and drivers</a:t>
            </a:r>
          </a:p>
          <a:p>
            <a:r>
              <a:rPr lang="en-US" dirty="0" smtClean="0"/>
              <a:t>Main website focus on the outcome not process, homepage not navigable</a:t>
            </a:r>
          </a:p>
          <a:p>
            <a:r>
              <a:rPr lang="en-US" dirty="0" smtClean="0"/>
              <a:t>Twitter drives website usage, how blog posts are published is important</a:t>
            </a:r>
          </a:p>
          <a:p>
            <a:r>
              <a:rPr lang="en-US" dirty="0" smtClean="0"/>
              <a:t>Greater sensitivity to selecting campaigns to ensure relevance to </a:t>
            </a:r>
            <a:r>
              <a:rPr lang="en-US" dirty="0" err="1" smtClean="0"/>
              <a:t>Razoo’s</a:t>
            </a:r>
            <a:r>
              <a:rPr lang="en-US" dirty="0" smtClean="0"/>
              <a:t> values and brand</a:t>
            </a:r>
          </a:p>
          <a:p>
            <a:r>
              <a:rPr lang="en-US" dirty="0" smtClean="0"/>
              <a:t>Additional deeper 2</a:t>
            </a:r>
            <a:r>
              <a:rPr lang="en-US" baseline="30000" dirty="0" smtClean="0"/>
              <a:t>nd</a:t>
            </a:r>
            <a:r>
              <a:rPr lang="en-US" dirty="0" smtClean="0"/>
              <a:t> round research into brand loyalty, customer needs &amp; niches, unique Razoo value and competitor positioning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36442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Further Research Recommendations</a:t>
            </a:r>
            <a:endParaRPr lang="en-US" sz="3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Brand Driver Analysis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Internal / External Brand Valuation</a:t>
            </a:r>
          </a:p>
          <a:p>
            <a:pPr lvl="1"/>
            <a:r>
              <a:rPr lang="en-US" dirty="0" smtClean="0"/>
              <a:t>Does company and customer perception match up?</a:t>
            </a:r>
          </a:p>
          <a:p>
            <a:pPr lvl="1"/>
            <a:r>
              <a:rPr lang="en-US" dirty="0" smtClean="0"/>
              <a:t>Reveal gaps in current perceptions</a:t>
            </a:r>
          </a:p>
          <a:p>
            <a:r>
              <a:rPr lang="en-US" dirty="0" smtClean="0"/>
              <a:t>Assess </a:t>
            </a:r>
            <a:r>
              <a:rPr lang="en-US" dirty="0" err="1" smtClean="0"/>
              <a:t>Razoo’s</a:t>
            </a:r>
            <a:r>
              <a:rPr lang="en-US" dirty="0" smtClean="0"/>
              <a:t> core strengths and values</a:t>
            </a:r>
          </a:p>
          <a:p>
            <a:pPr lvl="1"/>
            <a:r>
              <a:rPr lang="en-US" dirty="0" smtClean="0"/>
              <a:t>Does Razoo differentiate itself well enough?</a:t>
            </a:r>
          </a:p>
          <a:p>
            <a:pPr lvl="1"/>
            <a:r>
              <a:rPr lang="en-US" dirty="0" smtClean="0"/>
              <a:t>How can it better bring value to target customers?</a:t>
            </a:r>
            <a:endParaRPr lang="en-US" dirty="0"/>
          </a:p>
        </p:txBody>
      </p:sp>
      <p:pic>
        <p:nvPicPr>
          <p:cNvPr id="4" name="Content Placeholder 3" descr="bgb_2012_rubix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" b="735"/>
          <a:stretch>
            <a:fillRect/>
          </a:stretch>
        </p:blipFill>
        <p:spPr>
          <a:xfrm>
            <a:off x="685800" y="1550988"/>
            <a:ext cx="3611563" cy="4575175"/>
          </a:xfrm>
        </p:spPr>
      </p:pic>
    </p:spTree>
    <p:extLst>
      <p:ext uri="{BB962C8B-B14F-4D97-AF65-F5344CB8AC3E}">
        <p14:creationId xmlns:p14="http://schemas.microsoft.com/office/powerpoint/2010/main" val="29257554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Further Research Recommendations</a:t>
            </a:r>
            <a:endParaRPr lang="en-US" sz="3600" dirty="0"/>
          </a:p>
        </p:txBody>
      </p:sp>
      <p:pic>
        <p:nvPicPr>
          <p:cNvPr id="10" name="Content Placeholder 9" descr="brands_names_clip_image002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0" r="20640"/>
          <a:stretch>
            <a:fillRect/>
          </a:stretch>
        </p:blipFill>
        <p:spPr>
          <a:xfrm>
            <a:off x="685800" y="1693551"/>
            <a:ext cx="3611563" cy="4432612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Brand Mapping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Develop Brand Mapping Questionnaire</a:t>
            </a:r>
          </a:p>
          <a:p>
            <a:r>
              <a:rPr lang="en-US" dirty="0" smtClean="0"/>
              <a:t>Analysis of Competitors</a:t>
            </a:r>
          </a:p>
          <a:p>
            <a:pPr lvl="1"/>
            <a:r>
              <a:rPr lang="en-US" dirty="0" smtClean="0"/>
              <a:t>Benchmark Razoo against main competitors</a:t>
            </a:r>
          </a:p>
          <a:p>
            <a:pPr lvl="1"/>
            <a:r>
              <a:rPr lang="en-US" dirty="0" smtClean="0"/>
              <a:t>Select relevant characteristics important to customers</a:t>
            </a:r>
          </a:p>
          <a:p>
            <a:pPr lvl="1"/>
            <a:r>
              <a:rPr lang="en-US" dirty="0" smtClean="0"/>
              <a:t>Understand how Razoo is positioned compared to its competitors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4748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Further Research Recommendations</a:t>
            </a:r>
            <a:endParaRPr lang="en-US" sz="3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Correlation Study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Develop better understanding for which variables drive campaign engagement</a:t>
            </a:r>
          </a:p>
          <a:p>
            <a:r>
              <a:rPr lang="en-US" dirty="0" smtClean="0"/>
              <a:t>Compare multiple possible variables (website traffic, Facebook, newsletters, campaign metrics) against campaign success rates and engagement metrics</a:t>
            </a:r>
            <a:endParaRPr lang="en-US" dirty="0"/>
          </a:p>
        </p:txBody>
      </p:sp>
      <p:pic>
        <p:nvPicPr>
          <p:cNvPr id="4" name="Content Placeholder 3" descr="imgres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2" r="24302"/>
          <a:stretch>
            <a:fillRect/>
          </a:stretch>
        </p:blipFill>
        <p:spPr>
          <a:xfrm>
            <a:off x="685800" y="1550988"/>
            <a:ext cx="3611563" cy="4575175"/>
          </a:xfrm>
        </p:spPr>
      </p:pic>
    </p:spTree>
    <p:extLst>
      <p:ext uri="{BB962C8B-B14F-4D97-AF65-F5344CB8AC3E}">
        <p14:creationId xmlns:p14="http://schemas.microsoft.com/office/powerpoint/2010/main" val="1050679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Market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Low barriers to entry</a:t>
            </a:r>
          </a:p>
          <a:p>
            <a:pPr lvl="1"/>
            <a:r>
              <a:rPr lang="en-US" dirty="0" smtClean="0"/>
              <a:t>Many sites offering similar service and functionality</a:t>
            </a:r>
          </a:p>
          <a:p>
            <a:pPr lvl="1"/>
            <a:r>
              <a:rPr lang="en-US" dirty="0" smtClean="0"/>
              <a:t>New websites enter market at destabilizing pace</a:t>
            </a:r>
          </a:p>
          <a:p>
            <a:r>
              <a:rPr lang="en-US" dirty="0" smtClean="0"/>
              <a:t>Low digital differentiation</a:t>
            </a:r>
          </a:p>
          <a:p>
            <a:pPr lvl="1"/>
            <a:r>
              <a:rPr lang="en-US" dirty="0" smtClean="0"/>
              <a:t>Limited ability to truly differentiate and add additional value to fundraising service</a:t>
            </a:r>
          </a:p>
          <a:p>
            <a:pPr lvl="1"/>
            <a:r>
              <a:rPr lang="en-US" dirty="0" smtClean="0"/>
              <a:t>Service based, purely digital companies have low customer points of contact and suffer constant erosion of market share and no brand loyalty</a:t>
            </a:r>
          </a:p>
          <a:p>
            <a:endParaRPr lang="en-US" dirty="0"/>
          </a:p>
        </p:txBody>
      </p:sp>
      <p:pic>
        <p:nvPicPr>
          <p:cNvPr id="5" name="Content Placeholder 4" descr="Crowdfunding-Tools-580x365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9" r="239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82922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Razoo’s</a:t>
            </a:r>
            <a:r>
              <a:rPr lang="en-US" dirty="0" smtClean="0"/>
              <a:t> Opportunities</a:t>
            </a:r>
            <a:endParaRPr lang="en-US" dirty="0"/>
          </a:p>
        </p:txBody>
      </p:sp>
      <p:pic>
        <p:nvPicPr>
          <p:cNvPr id="4" name="Content Placeholder 3" descr="branding2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r="18977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Discover exactly what drives people to certain campaigns and engage</a:t>
            </a:r>
          </a:p>
          <a:p>
            <a:r>
              <a:rPr lang="en-US" dirty="0" smtClean="0"/>
              <a:t>Understand what specific strategic marketing advantages can be developed against competitors</a:t>
            </a:r>
          </a:p>
          <a:p>
            <a:r>
              <a:rPr lang="en-US" dirty="0" smtClean="0"/>
              <a:t>Develop plans for future and deeper research providing better insights into long-term brand strategy, increasing customer loyalty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796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243951"/>
          </a:xfrm>
        </p:spPr>
        <p:txBody>
          <a:bodyPr/>
          <a:lstStyle/>
          <a:p>
            <a:r>
              <a:rPr lang="en-US" dirty="0" smtClean="0"/>
              <a:t>Market Overview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86745792"/>
              </p:ext>
            </p:extLst>
          </p:nvPr>
        </p:nvGraphicFramePr>
        <p:xfrm>
          <a:off x="375718" y="1524427"/>
          <a:ext cx="8388625" cy="5068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1126435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There are 4 Categories of Crowd funding Platforms</a:t>
            </a:r>
            <a:r>
              <a:rPr lang="en-US" sz="2400" baseline="30000" dirty="0" smtClean="0"/>
              <a:t>1</a:t>
            </a:r>
            <a:endParaRPr lang="en-US" sz="2400" baseline="30000" dirty="0"/>
          </a:p>
        </p:txBody>
      </p:sp>
    </p:spTree>
    <p:extLst>
      <p:ext uri="{BB962C8B-B14F-4D97-AF65-F5344CB8AC3E}">
        <p14:creationId xmlns:p14="http://schemas.microsoft.com/office/powerpoint/2010/main" val="210488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CFPs Worldwide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550894"/>
            <a:ext cx="3937345" cy="47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072270" y="1760538"/>
            <a:ext cx="3611880" cy="43656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sz="2200" dirty="0" smtClean="0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</a:rPr>
              <a:t>536 – Estimated number  of CFPs by December 2012.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50800" dir="5400000" sx="101000" sy="101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452 – the total number of CFPs by April 2012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More than 1 million successful campaigns were run by CFPs worldwide in 2011-2012.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50800" dir="5400000" sx="101000" sy="101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685800" marR="0" lvl="1" indent="-3365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50800" dir="5400000" sx="101000" sy="101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685800" marR="0" lvl="1" indent="-3365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5400000" sx="101000" sy="101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547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2574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Representation of CFPs Worldwide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99" y="1596789"/>
            <a:ext cx="8666328" cy="501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476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Growth in number of CFPs by category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855" y="1795820"/>
            <a:ext cx="4033145" cy="4643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984070" y="1760538"/>
            <a:ext cx="3611880" cy="475953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sz="2200" dirty="0" smtClean="0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</a:rPr>
              <a:t>Reward based category is the largest in terms of number of CFPs growing at a high rate of 79% CAGR.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Donation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based and Lending based are growing at similar pace, significantly lower than Reward based category.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50800" dir="5400000" sx="101000" sy="101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sz="2200" baseline="0" dirty="0" smtClean="0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</a:rPr>
              <a:t>Equity</a:t>
            </a:r>
            <a:r>
              <a:rPr lang="en-US" sz="2200" dirty="0" smtClean="0"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</a:rPr>
              <a:t> based crowd funding shows the fastest growth rate at 114%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50800" dir="5400000" sx="101000" sy="101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685800" marR="0" lvl="1" indent="-3365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50800" dir="5400000" sx="101000" sy="101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685800" marR="0" lvl="1" indent="-3365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5400000" sx="101000" sy="101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5810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Donation and Reward Based Crowd Funding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80290" y="1902709"/>
            <a:ext cx="4090916" cy="445399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Draws lower levels of funds per project compared to Equity and Lending based</a:t>
            </a:r>
          </a:p>
          <a:p>
            <a:r>
              <a:rPr lang="en-US" dirty="0" smtClean="0"/>
              <a:t>Of the total funds raised :</a:t>
            </a:r>
          </a:p>
          <a:p>
            <a:pPr lvl="1"/>
            <a:r>
              <a:rPr lang="en-US" dirty="0" smtClean="0"/>
              <a:t>63% are allocated to projects that draw less than $5000 </a:t>
            </a:r>
          </a:p>
          <a:p>
            <a:pPr lvl="1"/>
            <a:r>
              <a:rPr lang="en-US" dirty="0" smtClean="0"/>
              <a:t>27% </a:t>
            </a:r>
            <a:r>
              <a:rPr lang="en-US" dirty="0"/>
              <a:t>are allocated to projects that draw </a:t>
            </a:r>
            <a:r>
              <a:rPr lang="en-US" dirty="0" smtClean="0"/>
              <a:t>between </a:t>
            </a:r>
            <a:r>
              <a:rPr lang="en-US" dirty="0"/>
              <a:t>$5000 </a:t>
            </a:r>
            <a:r>
              <a:rPr lang="en-US" dirty="0" smtClean="0"/>
              <a:t>and $10000</a:t>
            </a:r>
          </a:p>
          <a:p>
            <a:pPr lvl="1"/>
            <a:r>
              <a:rPr lang="en-US" dirty="0" smtClean="0"/>
              <a:t>10% are allocated </a:t>
            </a:r>
            <a:r>
              <a:rPr lang="en-US" dirty="0"/>
              <a:t>to projects that draw </a:t>
            </a:r>
            <a:r>
              <a:rPr lang="en-US" dirty="0" smtClean="0"/>
              <a:t>more than </a:t>
            </a:r>
            <a:r>
              <a:rPr lang="en-US" dirty="0"/>
              <a:t>$10000</a:t>
            </a:r>
          </a:p>
          <a:p>
            <a:pPr marL="349250" lvl="1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95740" y="1796863"/>
            <a:ext cx="3611880" cy="43656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49250" lvl="1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667" y="1902709"/>
            <a:ext cx="3842725" cy="436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373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tory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Story.thmx</Template>
  <TotalTime>1212</TotalTime>
  <Words>1745</Words>
  <Application>Microsoft Macintosh PowerPoint</Application>
  <PresentationFormat>On-screen Show (4:3)</PresentationFormat>
  <Paragraphs>239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Story</vt:lpstr>
      <vt:lpstr>PowerPoint Presentation</vt:lpstr>
      <vt:lpstr>Table of Contents</vt:lpstr>
      <vt:lpstr>Overall Market Problem</vt:lpstr>
      <vt:lpstr>Razoo’s Opportunities</vt:lpstr>
      <vt:lpstr>Market Overview</vt:lpstr>
      <vt:lpstr>Number of CFPs Worldwide</vt:lpstr>
      <vt:lpstr>Representation of CFPs Worldwide</vt:lpstr>
      <vt:lpstr>Growth in number of CFPs by category</vt:lpstr>
      <vt:lpstr>Donation and Reward Based Crowd Funding</vt:lpstr>
      <vt:lpstr>Time Taken from Launch to Completion</vt:lpstr>
      <vt:lpstr>Research Tool Box</vt:lpstr>
      <vt:lpstr>Insight #1</vt:lpstr>
      <vt:lpstr>Insight #1</vt:lpstr>
      <vt:lpstr>Insight #1</vt:lpstr>
      <vt:lpstr>Insight #1</vt:lpstr>
      <vt:lpstr>Insight #1</vt:lpstr>
      <vt:lpstr>Insight #1</vt:lpstr>
      <vt:lpstr>Insight #2</vt:lpstr>
      <vt:lpstr>Insight #2</vt:lpstr>
      <vt:lpstr>Insight #2</vt:lpstr>
      <vt:lpstr>Insight #3</vt:lpstr>
      <vt:lpstr>Insight #3</vt:lpstr>
      <vt:lpstr>Insight #4</vt:lpstr>
      <vt:lpstr>Insight #4</vt:lpstr>
      <vt:lpstr>Current Research Roadblocks</vt:lpstr>
      <vt:lpstr>Key Takeaways &amp; Recommendations</vt:lpstr>
      <vt:lpstr>Further Research Recommendations</vt:lpstr>
      <vt:lpstr>Further Research Recommendations</vt:lpstr>
      <vt:lpstr>Further Research Recommendations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Carson</dc:creator>
  <cp:lastModifiedBy>Andrew Carson</cp:lastModifiedBy>
  <cp:revision>44</cp:revision>
  <dcterms:created xsi:type="dcterms:W3CDTF">2013-12-09T19:27:34Z</dcterms:created>
  <dcterms:modified xsi:type="dcterms:W3CDTF">2013-12-20T19:47:47Z</dcterms:modified>
</cp:coreProperties>
</file>